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F69D949-F298-415B-9079-80FBC88ABB39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C4F1784-1600-4CF5-9485-149A4321A47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194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C83E0077-B1A7-4440-BB5D-8498FE84C10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u="sng" smtClean="0">
                <a:latin typeface="Arial" charset="0"/>
                <a:cs typeface="Arial" charset="0"/>
              </a:rPr>
              <a:t>Passo 7: há responsabilidades ministeriais básicas, comuns a todos os níveis</a:t>
            </a:r>
          </a:p>
          <a:p>
            <a:pPr>
              <a:spcBef>
                <a:spcPct val="0"/>
              </a:spcBef>
            </a:pPr>
            <a:endParaRPr lang="pt-BR" sz="600" smtClean="0"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pt-BR" smtClean="0">
                <a:latin typeface="Arial" charset="0"/>
                <a:cs typeface="Arial" charset="0"/>
              </a:rPr>
              <a:t>Toda coordenação ministerial visa a eficiência da ação missionária da IECLB. Nos três níveis da gestão ministerial há responsabilidades comuns a todos os seus coordenadores/as.</a:t>
            </a:r>
          </a:p>
          <a:p>
            <a:pPr>
              <a:spcBef>
                <a:spcPct val="0"/>
              </a:spcBef>
            </a:pPr>
            <a:endParaRPr lang="pt-BR" sz="600" smtClean="0"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endParaRPr lang="pt-BR" sz="600" smtClean="0"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pt-BR" smtClean="0">
                <a:latin typeface="Arial" charset="0"/>
                <a:cs typeface="Arial" charset="0"/>
              </a:rPr>
              <a:t>Nessas atribuições, os responsáveis pelos três níveis tem a mesma competência, apenas com áreas de abrangência distintas. O ministro/a local é tão competente por zelar pela unidade e pela confessionalidade quanto o Pastor/a Presidente o é em nível nacional.</a:t>
            </a:r>
          </a:p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E63616F-47AE-4FAD-A7A8-667E27DC2FD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15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5113B7D-0B74-43AB-A35F-ABB4AE5F9280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253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FB6CC04-85FA-4FF6-806A-5E3BD1B51ABA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35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BEF2D6D-9C0D-4A52-8C55-61691801642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458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58F0F3F-1062-416E-A46F-D2172FEFBCE5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56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DD8F6C-9AB3-4509-A1EF-36FD4570845B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smtClean="0"/>
          </a:p>
        </p:txBody>
      </p:sp>
      <p:sp>
        <p:nvSpPr>
          <p:cNvPr id="2662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2E6E6E9-1612-4DC5-9B14-BC29F7733E76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Passo 8 – As atribuições ministeriais especificas  ........</a:t>
            </a:r>
          </a:p>
        </p:txBody>
      </p:sp>
      <p:sp>
        <p:nvSpPr>
          <p:cNvPr id="276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F62EA75-81E6-4191-AAFB-5281D33A63C7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761400-2FBC-4E86-995A-56032926E9D6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98BC8-EC32-48A8-AAF2-EDB2100BC1E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C82804-77DF-45AD-A768-691323642259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1AE26-5716-4AEF-8ABB-CA54CE4B69B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7CB6F-8812-4AC8-B9FB-1B5073445B2B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8446C-4158-4A47-9557-25E271E517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32CB0-7F70-43CD-8A0F-CC138F2D06E3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5CB5FE-ED9A-4A80-B600-A4729C280C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09653-519B-480C-86CD-D637473E1602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B2EA40-92A2-4A17-B0C5-DD24056599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C6B58-42CD-453A-9520-E821CB6C7C6F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A0EEF0-F56A-4E28-A607-FAA7E1CDD9B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551C6-9FFE-49EB-8A40-A6B54318C792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22954-7A9E-4B9F-8041-E752D717305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D5E1C-CE97-42D4-B803-0DB361257BFA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4390D-2334-46C4-9D11-B02E87C174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5553B-D55C-406C-8B9A-FF8A83006E22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84D2C-73D6-4B03-9F5A-10D378F3169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25381-59DF-4901-8C43-A8918AF984A1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886A0-A14C-408A-8A4A-B9840F6764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77233-3AA5-4FA4-9C5B-0401E1A0119C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613A4-F6FC-499E-BDE9-938EE65AAF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A13253-BF1A-471D-B292-535C9CA19F45}" type="datetimeFigureOut">
              <a:rPr lang="pt-BR"/>
              <a:pPr>
                <a:defRPr/>
              </a:pPr>
              <a:t>23/10/2011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BACFE12-34DF-422C-8F43-B7E473C25AC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7304088" cy="2063750"/>
          </a:xfrm>
          <a:solidFill>
            <a:schemeClr val="accent4">
              <a:lumMod val="5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mtClean="0"/>
              <a:t>Gestão ministerial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mtClean="0"/>
              <a:t>competência e responsabilidades ministeriais gerais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600" smtClean="0"/>
              <a:t>Igreja Evangélica de Confissão Luterana no Brasil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579563"/>
          <a:ext cx="8496944" cy="51287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6336704"/>
              </a:tblGrid>
              <a:tr h="68312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Local, sinodal,</a:t>
                      </a:r>
                      <a:r>
                        <a:rPr lang="pt-BR" sz="1400" baseline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nacional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1138546">
                <a:tc>
                  <a:txBody>
                    <a:bodyPr/>
                    <a:lstStyle/>
                    <a:p>
                      <a:r>
                        <a:rPr lang="pt-BR" sz="2000" b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Sustentabilidade</a:t>
                      </a:r>
                      <a:r>
                        <a:rPr lang="pt-BR" sz="2000" b="1" baseline="0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financeira</a:t>
                      </a:r>
                      <a:endParaRPr lang="pt-BR" sz="2000" b="1">
                        <a:solidFill>
                          <a:schemeClr val="bg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colaborar financeiramente para a manutenção da IECLB em todas as suas instâncias</a:t>
                      </a:r>
                      <a:r>
                        <a:rPr lang="pt-BR" sz="2400" b="1" i="0" u="none" strike="noStrike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algn="l" fontAlgn="ctr">
                        <a:buFont typeface="Arial" pitchFamily="34" charset="0"/>
                        <a:buNone/>
                      </a:pPr>
                      <a:endParaRPr lang="pt-BR" sz="2400" b="1" i="0" u="none" strike="noStrike">
                        <a:solidFill>
                          <a:schemeClr val="bg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ctr"/>
                </a:tc>
              </a:tr>
              <a:tr h="1554228">
                <a:tc>
                  <a:txBody>
                    <a:bodyPr/>
                    <a:lstStyle/>
                    <a:p>
                      <a:r>
                        <a:rPr lang="pt-BR" sz="2000" b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conduta</a:t>
                      </a:r>
                      <a:endParaRPr lang="pt-BR" sz="2000" b="1">
                        <a:solidFill>
                          <a:schemeClr val="accent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conduzir a sua vida de acordo com a responsabilidade que têm os membros da Igreja de Jesus Cristo perante Deus, o seu próximo e a sociedade</a:t>
                      </a:r>
                      <a:r>
                        <a:rPr lang="pt-BR" sz="2400" b="1" i="0" u="none" strike="noStrike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algn="l" fontAlgn="b">
                        <a:buFont typeface="Arial" pitchFamily="34" charset="0"/>
                        <a:buNone/>
                      </a:pPr>
                      <a:endParaRPr lang="pt-BR" sz="2400" b="1" i="0" u="none" strike="noStrike">
                        <a:solidFill>
                          <a:schemeClr val="accent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ctr"/>
                </a:tc>
              </a:tr>
              <a:tr h="1138546">
                <a:tc>
                  <a:txBody>
                    <a:bodyPr/>
                    <a:lstStyle/>
                    <a:p>
                      <a:r>
                        <a:rPr lang="pt-BR" sz="2000" b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compromisso familiar</a:t>
                      </a:r>
                      <a:endParaRPr lang="pt-BR" sz="2000" b="1">
                        <a:solidFill>
                          <a:schemeClr val="accent3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cuidar para que seus filhos sejam batizados, educados na fé cristã e confirmados</a:t>
                      </a: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549275"/>
            <a:ext cx="8640763" cy="830263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comuns aos três níveis da gestão ministerial decorrentes do fato de ser membro da IECLB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341438"/>
          <a:ext cx="8640960" cy="5478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6696744"/>
              </a:tblGrid>
              <a:tr h="337984">
                <a:tc>
                  <a:txBody>
                    <a:bodyPr/>
                    <a:lstStyle/>
                    <a:p>
                      <a:endParaRPr lang="pt-BR" sz="18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Local, sinodal, nacional</a:t>
                      </a:r>
                      <a:endParaRPr lang="pt-BR" sz="18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244567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testemunho</a:t>
                      </a:r>
                      <a:endParaRPr lang="pt-BR" sz="2400" b="1">
                        <a:solidFill>
                          <a:schemeClr val="accent3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testemunhar a palavra de Deus em prol da comunhão em Cristo, visando promover o amadurecimento da comunidade, capacitando-a para dar razão de sua fé e para integrar </a:t>
                      </a:r>
                      <a:r>
                        <a:rPr lang="pt-BR" sz="2400" b="1" i="0" u="none" strike="noStrike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diferenças</a:t>
                      </a:r>
                    </a:p>
                    <a:p>
                      <a:pPr algn="l" fontAlgn="b">
                        <a:buFont typeface="Arial" pitchFamily="34" charset="0"/>
                        <a:buNone/>
                      </a:pPr>
                      <a:endParaRPr lang="pt-BR" sz="1100" b="1" i="0" u="none" strike="noStrike">
                        <a:solidFill>
                          <a:schemeClr val="accent3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b"/>
                </a:tc>
              </a:tr>
              <a:tr h="1040796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missão</a:t>
                      </a:r>
                      <a:endParaRPr lang="pt-BR" sz="2400" b="1">
                        <a:solidFill>
                          <a:schemeClr val="accent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cooperar com iniciativa missionária além dos limites do seu campo de atividade ministerial</a:t>
                      </a:r>
                      <a:r>
                        <a:rPr lang="pt-BR" sz="2400" b="1" i="0" u="none" strike="noStrike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algn="l" fontAlgn="b">
                        <a:buFont typeface="Arial" pitchFamily="34" charset="0"/>
                        <a:buNone/>
                      </a:pPr>
                      <a:endParaRPr lang="pt-BR" sz="1100" b="1" i="0" u="none" strike="noStrike">
                        <a:solidFill>
                          <a:schemeClr val="accent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b"/>
                </a:tc>
              </a:tr>
              <a:tr h="1244567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capacitação</a:t>
                      </a:r>
                      <a:endParaRPr lang="pt-BR" sz="2400" b="1">
                        <a:solidFill>
                          <a:schemeClr val="bg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motivar, formar e capacitar os membros a desenvolverem os seus dons para o crescimento da comunidade, o bem-estar integral do ser humano e a manifestação da voz evangélica na vida pública; 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404813"/>
            <a:ext cx="8640763" cy="8302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comuns aos três níveis da gestão ministerial decorrentes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do fato de ser ministro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579563"/>
          <a:ext cx="8712968" cy="4844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00"/>
                <a:gridCol w="6912768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promoção</a:t>
                      </a:r>
                      <a:endParaRPr lang="pt-BR" sz="2400" b="1">
                        <a:solidFill>
                          <a:schemeClr val="accent3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ativar </a:t>
                      </a:r>
                      <a:r>
                        <a:rPr lang="pt-BR" sz="2400" b="1" i="0" u="none" strike="noStrike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 consciência missionária, diaconal e ecumênica, bem como a responsabilidade pública da paróquia</a:t>
                      </a:r>
                      <a:r>
                        <a:rPr lang="pt-BR" sz="2400" b="1" i="0" u="none" strike="noStrike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algn="l" fontAlgn="b">
                        <a:buFont typeface="Arial" pitchFamily="34" charset="0"/>
                        <a:buNone/>
                      </a:pPr>
                      <a:endParaRPr lang="pt-BR" sz="2400" b="1" i="0" u="none" strike="noStrike">
                        <a:solidFill>
                          <a:schemeClr val="accent3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Integração ministerial</a:t>
                      </a:r>
                      <a:endParaRPr lang="pt-BR" sz="2400" b="1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 smtClean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 buscar </a:t>
                      </a:r>
                      <a:r>
                        <a:rPr lang="pt-BR" sz="2400" b="1" i="0" u="none" strike="noStrike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a integração dos ministérios através do respeito recíproco, bem como através da atividade ministerial e planejamento conjunto</a:t>
                      </a:r>
                      <a:r>
                        <a:rPr lang="pt-BR" sz="2400" b="1" i="0" u="none" strike="noStrike" smtClean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algn="l" fontAlgn="b">
                        <a:buFont typeface="Arial" pitchFamily="34" charset="0"/>
                        <a:buNone/>
                      </a:pPr>
                      <a:endParaRPr lang="pt-BR" sz="2400" b="1" i="0" u="none" strike="noStrike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ecumene</a:t>
                      </a:r>
                      <a:endParaRPr lang="pt-BR" sz="2400" b="1">
                        <a:solidFill>
                          <a:schemeClr val="bg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buscar o diálogo com outras confissões religiosas, mantendo a base confessional da IECLB e promovendo a unidade da Igreja de Jesus Cristo;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620713"/>
            <a:ext cx="8640763" cy="8302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comuns aos três níveis da gestão ministerial decorrentes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do fato de ser ministro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579563"/>
          <a:ext cx="8640960" cy="48440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84176"/>
                <a:gridCol w="7056784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ação missionária</a:t>
                      </a:r>
                      <a:endParaRPr lang="pt-BR" sz="2400" b="1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desenvolver </a:t>
                      </a:r>
                      <a:r>
                        <a:rPr lang="pt-BR" sz="2400" b="1" i="0" u="none" strike="noStrike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metas na sua área de atuação que levem à consecução dos objetivos e prioridades estabelecidos pela IECLB, com vistas à sua unidade de ação</a:t>
                      </a:r>
                      <a:r>
                        <a:rPr lang="pt-BR" sz="2400" b="1" i="0" u="none" strike="noStrike" smtClean="0">
                          <a:solidFill>
                            <a:schemeClr val="accent6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algn="l" fontAlgn="b">
                        <a:buFont typeface="Arial" pitchFamily="34" charset="0"/>
                        <a:buNone/>
                      </a:pPr>
                      <a:endParaRPr lang="pt-BR" sz="2400" b="1" i="0" u="none" strike="noStrike">
                        <a:solidFill>
                          <a:schemeClr val="accent6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proteção</a:t>
                      </a:r>
                      <a:endParaRPr lang="pt-BR" sz="2400" b="1">
                        <a:solidFill>
                          <a:schemeClr val="accent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filiar-se </a:t>
                      </a:r>
                      <a:r>
                        <a:rPr lang="pt-BR" sz="2400" b="1" i="0" u="none" strike="noStrike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obrigatoriamente ao regime geral da previdência social, na condição de contribuinte </a:t>
                      </a:r>
                      <a:r>
                        <a:rPr lang="pt-BR" sz="2400" b="1" i="0" u="none" strike="noStrike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individual</a:t>
                      </a:r>
                    </a:p>
                    <a:p>
                      <a:pPr algn="l" fontAlgn="b">
                        <a:buFont typeface="Arial" pitchFamily="34" charset="0"/>
                        <a:buNone/>
                      </a:pPr>
                      <a:endParaRPr lang="pt-BR" sz="2400" b="1" i="0" u="none" strike="noStrike">
                        <a:solidFill>
                          <a:schemeClr val="accent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qualificação</a:t>
                      </a:r>
                      <a:endParaRPr lang="pt-BR" sz="2400" b="1">
                        <a:solidFill>
                          <a:schemeClr val="accent3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estudar </a:t>
                      </a:r>
                      <a:r>
                        <a:rPr lang="pt-BR" sz="2400" b="1" i="0" u="none" strike="noStrike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regularmente a Bíblia, cuidar do aprofundamento teológico e atualizar-se </a:t>
                      </a:r>
                      <a:r>
                        <a:rPr lang="pt-BR" sz="2400" b="1" i="0" u="none" strike="noStrike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constantemente</a:t>
                      </a:r>
                      <a:r>
                        <a:rPr lang="pt-BR" sz="2400" b="1" i="0" u="none" strike="noStrike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620713"/>
            <a:ext cx="8640763" cy="8302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comuns aos três níveis da gestão ministerial decorrentes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do fato de ser ministro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850" y="620713"/>
            <a:ext cx="8640763" cy="8302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comuns aos três níveis da gestão ministerial decorrentes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do fato de ser ministro</a:t>
            </a:r>
            <a:endParaRPr lang="pt-BR" sz="2400">
              <a:latin typeface="+mn-lt"/>
              <a:cs typeface="+mn-cs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50825" y="1579563"/>
          <a:ext cx="8640960" cy="5011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/>
                <a:gridCol w="7200800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sigilo</a:t>
                      </a:r>
                      <a:endParaRPr lang="pt-BR" sz="2400" b="1">
                        <a:solidFill>
                          <a:schemeClr val="bg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1200"/>
                        </a:spcBef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manter sigilo,  mesmo depois de extinta a relação de atividade ministerial, sobre todos os assuntos de que tomar conhecimento no exercício de suas funções e que forem de natureza sigilosa ou de caráter confidencial, nos termos das leis vigentes no país</a:t>
                      </a:r>
                      <a:r>
                        <a:rPr lang="pt-BR" sz="2400" b="1" i="0" u="none" strike="noStrike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  <a:endParaRPr lang="pt-BR" sz="2400" b="1" i="0" u="none" strike="noStrike">
                        <a:solidFill>
                          <a:schemeClr val="bg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base normativa</a:t>
                      </a:r>
                      <a:endParaRPr lang="pt-BR" sz="2400" b="1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1200"/>
                        </a:spcBef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zelar pela observação de todos os regulamentos na Igreja;</a:t>
                      </a: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base</a:t>
                      </a:r>
                      <a:r>
                        <a:rPr lang="pt-BR" sz="2400" b="1" baseline="0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confessional</a:t>
                      </a:r>
                      <a:endParaRPr lang="pt-BR" sz="2400" b="1">
                        <a:solidFill>
                          <a:schemeClr val="accent4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spcBef>
                          <a:spcPts val="1200"/>
                        </a:spcBef>
                        <a:buFont typeface="Arial" pitchFamily="34" charset="0"/>
                        <a:buChar char="•"/>
                      </a:pPr>
                      <a:r>
                        <a:rPr lang="pt-BR" sz="2400" b="1" i="0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zelar pela pureza da doutrina na Igreja em sua apostolicidade e ecumenicidade;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323850" y="620713"/>
            <a:ext cx="8640763" cy="8302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comuns aos três níveis da gestão ministerial decorrentes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do fato de ser ministro</a:t>
            </a:r>
            <a:endParaRPr lang="pt-BR" sz="2400">
              <a:latin typeface="+mn-lt"/>
              <a:cs typeface="+mn-cs"/>
            </a:endParaRPr>
          </a:p>
        </p:txBody>
      </p:sp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50825" y="1579563"/>
          <a:ext cx="8712968" cy="4184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2"/>
                <a:gridCol w="6984776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comportamento </a:t>
                      </a:r>
                      <a:endParaRPr lang="pt-BR" sz="2400" b="1">
                        <a:solidFill>
                          <a:schemeClr val="accent4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>
                          <a:solidFill>
                            <a:schemeClr val="accent4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resguardar o seu ministério e campo de atuação ministerial em questões político-partidárias, sem renegar a tarefa de promover o bem-estar do ser humano à luz do Evangelho;</a:t>
                      </a: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disciplina</a:t>
                      </a:r>
                      <a:endParaRPr lang="pt-BR" sz="2400" b="1">
                        <a:solidFill>
                          <a:srgbClr val="C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>
                          <a:solidFill>
                            <a:srgbClr val="C00000"/>
                          </a:solidFill>
                          <a:latin typeface="Arial" pitchFamily="34" charset="0"/>
                          <a:cs typeface="Arial" pitchFamily="34" charset="0"/>
                        </a:rPr>
                        <a:t>sujeitar-se às normas do Ordenamento Jurídico-Doutrinário da IECLB;</a:t>
                      </a: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conduta</a:t>
                      </a:r>
                      <a:endParaRPr lang="pt-BR" sz="2400" b="1">
                        <a:solidFill>
                          <a:schemeClr val="bg2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>
                          <a:solidFill>
                            <a:schemeClr val="bg2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ter conduta fundamentada no Evangelho</a:t>
                      </a:r>
                    </a:p>
                  </a:txBody>
                  <a:tcPr marL="7620" marR="7620" marT="7620" marB="0" anchor="b"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tx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veste litúrgica</a:t>
                      </a:r>
                      <a:endParaRPr lang="pt-BR" sz="2400" b="1">
                        <a:solidFill>
                          <a:schemeClr val="tx2">
                            <a:lumMod val="1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>
                          <a:solidFill>
                            <a:schemeClr val="tx2">
                              <a:lumMod val="1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usar veste litúrgica ao presidir culto e ofícios e ao ministrar sacramentos;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250825" y="1579563"/>
          <a:ext cx="8640960" cy="48287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sinodal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Prestação de contas</a:t>
                      </a:r>
                      <a:endParaRPr lang="pt-BR" sz="2400" b="1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prestar relatório anual ao Conselho Paroquial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t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apresentar relatório anual de suas atividades e programas de atuação para o exercício seguinte, ao Conselho Sinodal e à Assembléia Sinodal;</a:t>
                      </a:r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apresentar relatório das atividades ao Conselho da Igreja, nos anos em que não há Concílio;</a:t>
                      </a:r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</a:tr>
            </a:tbl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323850" y="620713"/>
            <a:ext cx="8640763" cy="4619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comuns aos três níveis da gestão ministerial 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773238"/>
          <a:ext cx="8642350" cy="7191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720080"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620713"/>
            <a:ext cx="7893050" cy="4619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</a:t>
            </a:r>
            <a:r>
              <a:rPr lang="pt-BR" sz="2400" b="1">
                <a:solidFill>
                  <a:schemeClr val="bg1"/>
                </a:solidFill>
                <a:latin typeface="+mn-lt"/>
                <a:cs typeface="+mn-cs"/>
              </a:rPr>
              <a:t>complementares</a:t>
            </a:r>
            <a:r>
              <a:rPr lang="pt-BR" sz="2400">
                <a:latin typeface="+mn-lt"/>
                <a:cs typeface="+mn-cs"/>
              </a:rPr>
              <a:t> da gestão ministerial - principais</a:t>
            </a:r>
            <a:endParaRPr lang="pt-BR" sz="2400">
              <a:latin typeface="+mn-lt"/>
              <a:cs typeface="+mn-cs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250825" y="1412875"/>
          <a:ext cx="8642350" cy="49196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sinodal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32048">
                <a:tc>
                  <a:txBody>
                    <a:bodyPr/>
                    <a:lstStyle/>
                    <a:p>
                      <a:r>
                        <a:rPr lang="pt-BR" sz="1400" b="1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Disciplina fraterna</a:t>
                      </a:r>
                      <a:endParaRPr lang="pt-BR" sz="1400" b="1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buscar o exercício da disciplina fraterna, com o objetivo de conciliar as partes envolvidas, ao tomar conhecimento, diretamente ou por comunicação de autoridade administrativa, de fatos, conflitos ou divergências que possam comprometer a comunhão eclesial, o convívio, a ordem e a disciplina evangélica ou a correta pregação da palavra, </a:t>
                      </a:r>
                      <a:r>
                        <a:rPr lang="pt-BR" sz="1400" b="1" i="0" u="sng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de membros, representantes paroquiais...</a:t>
                      </a:r>
                    </a:p>
                    <a:p>
                      <a:endParaRPr lang="pt-BR" sz="1400" b="1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buscar o exercício da disciplina fraterna, com o objetivo de conciliar as partes envolvidas, ao tomar conhecimento, diretamente ou por comunicação de autoridade administrativa, de fatos, conflitos ou divergências que possam comprometer a comunhão eclesial, o convívio, a ordem e a disciplina evangélica ou a correta pregação da palavra, </a:t>
                      </a:r>
                      <a:r>
                        <a:rPr lang="pt-BR" sz="1400" b="1" i="0" u="sng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de ministros/as em atividade sinodal, representantes sinodais ...</a:t>
                      </a:r>
                    </a:p>
                    <a:p>
                      <a:endParaRPr lang="pt-BR" sz="1400" b="1" smtClean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400" b="1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buscar o exercício da disciplina fraterna, com o objetivo de conciliar as partes envolvidas, ao tomar conhecimento, diretamente ou por comunicação de autoridade administrativa, de fatos, conflitos ou divergências que possam comprometer a comunhão eclesial, o convívio, a ordem e a disciplina evangélica ou a correta pregação da palavra, </a:t>
                      </a:r>
                      <a:r>
                        <a:rPr lang="pt-BR" sz="1400" b="1" i="0" u="sng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nos demais casos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268413"/>
          <a:ext cx="8642350" cy="44640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sinodal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152127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Acompanha-mento</a:t>
                      </a:r>
                      <a:endParaRPr lang="pt-BR" sz="2400" b="1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2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empenhar-se no aconselhamento, na visitação e na reconciliação das pessoas;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pt-BR" sz="22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exercer</a:t>
                      </a:r>
                      <a:r>
                        <a:rPr lang="pt-BR" sz="22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em conjunto com o Conselho Sinodal, a função de guia espiritual das Comunidades e dos ministros dos diversos ministérios que neles estiverem atuando;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pt-BR" sz="22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assistir pastoralmente os Pastores Sinodais nas dificuldades decorrentes do exercício da função e na vida pessoal;</a:t>
                      </a:r>
                    </a:p>
                  </a:txBody>
                  <a:tcPr marL="7620" marR="7620" marT="7620" marB="0"/>
                </a:tc>
              </a:tr>
            </a:tbl>
          </a:graphicData>
        </a:graphic>
      </p:graphicFrame>
      <p:sp>
        <p:nvSpPr>
          <p:cNvPr id="4" name="CaixaDeTexto 3"/>
          <p:cNvSpPr txBox="1"/>
          <p:nvPr/>
        </p:nvSpPr>
        <p:spPr>
          <a:xfrm>
            <a:off x="323850" y="620713"/>
            <a:ext cx="7893050" cy="4619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</a:t>
            </a:r>
            <a:r>
              <a:rPr lang="pt-BR" sz="2400" b="1">
                <a:solidFill>
                  <a:schemeClr val="bg1"/>
                </a:solidFill>
                <a:latin typeface="+mn-lt"/>
                <a:cs typeface="+mn-cs"/>
              </a:rPr>
              <a:t>complementares</a:t>
            </a:r>
            <a:r>
              <a:rPr lang="pt-BR" sz="2400">
                <a:latin typeface="+mn-lt"/>
                <a:cs typeface="+mn-cs"/>
              </a:rPr>
              <a:t> da gestão ministerial - principais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268413"/>
          <a:ext cx="8642350" cy="4829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1584176"/>
                <a:gridCol w="2232248"/>
                <a:gridCol w="2664296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sinodal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unidade eclesial e confessional</a:t>
                      </a:r>
                      <a:endParaRPr lang="pt-BR" sz="2400" b="1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compro-misso assumido na ordena-ção</a:t>
                      </a:r>
                      <a:endParaRPr lang="pt-BR" sz="2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zelar, em conjunto com o Conselho Sinodal, pela unidade de orientação doutrinária e pastoral da Igreja no Sínodo;</a:t>
                      </a:r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propor a revisão de normas e documentos aprovados </a:t>
                      </a: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...quando </a:t>
                      </a:r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entender que sejam conflitantes com os interesses da IECLB, ou que contrariem as suas normas ou a sua doutrina;</a:t>
                      </a:r>
                    </a:p>
                  </a:txBody>
                  <a:tcPr marL="7620" marR="7620" marT="7620" marB="0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620713"/>
            <a:ext cx="7893050" cy="4619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</a:t>
            </a:r>
            <a:r>
              <a:rPr lang="pt-BR" sz="2400" b="1">
                <a:solidFill>
                  <a:schemeClr val="bg1"/>
                </a:solidFill>
                <a:latin typeface="+mn-lt"/>
                <a:cs typeface="+mn-cs"/>
              </a:rPr>
              <a:t>complementares</a:t>
            </a:r>
            <a:r>
              <a:rPr lang="pt-BR" sz="2400">
                <a:latin typeface="+mn-lt"/>
                <a:cs typeface="+mn-cs"/>
              </a:rPr>
              <a:t> da gestão ministerial - principais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196975"/>
          <a:ext cx="8642350" cy="55594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2160240"/>
                <a:gridCol w="2160240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sinodal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Representa-ção eclesiástica</a:t>
                      </a:r>
                      <a:endParaRPr lang="pt-BR" sz="2400" b="1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representar o campo de atividade ministerial, dentro das atribuições peculiares, perante outras igrejas e agremiações confessionais e ecumênicas e em atos públicos.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zelar pela representação condigna da Igreja em atos públicos e oficiais na área do Sínodo;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exercer as relações da IECLB no campo da representação política, social e </a:t>
                      </a: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eclesiástica</a:t>
                      </a:r>
                      <a:r>
                        <a:rPr lang="pt-BR" sz="2400" b="0" i="0" u="none" strike="noStrike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...</a:t>
                      </a:r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620713"/>
            <a:ext cx="7893050" cy="4619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</a:t>
            </a:r>
            <a:r>
              <a:rPr lang="pt-BR" sz="2400" b="1">
                <a:solidFill>
                  <a:schemeClr val="bg1"/>
                </a:solidFill>
                <a:latin typeface="+mn-lt"/>
                <a:cs typeface="+mn-cs"/>
              </a:rPr>
              <a:t>complementares</a:t>
            </a:r>
            <a:r>
              <a:rPr lang="pt-BR" sz="2400">
                <a:latin typeface="+mn-lt"/>
                <a:cs typeface="+mn-cs"/>
              </a:rPr>
              <a:t> da gestão ministerial - principais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268413"/>
          <a:ext cx="8642350" cy="4829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1656184"/>
                <a:gridCol w="2304256"/>
                <a:gridCol w="2520280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sinodal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pt-BR" sz="140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investidura</a:t>
                      </a:r>
                      <a:endParaRPr lang="pt-BR" sz="2400" b="1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2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Investir presbitério e conselho paroquial</a:t>
                      </a:r>
                      <a:endParaRPr lang="pt-BR" sz="2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investir e apresentar ministros e ministras, investir conselhos</a:t>
                      </a:r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investir </a:t>
                      </a:r>
                      <a:r>
                        <a:rPr lang="pt-BR" sz="2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em seus cargos o Pastor/a Sinodal e o Vice-Pastor/a Sinodal em culto durante o qual ser-lhe-ão entregues o diploma que lhes confere o cargo e a cruz que lhes distingue a função;</a:t>
                      </a:r>
                    </a:p>
                  </a:txBody>
                  <a:tcPr marL="7620" marR="7620" marT="7620" marB="0" anchor="b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620713"/>
            <a:ext cx="7893050" cy="4619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</a:t>
            </a:r>
            <a:r>
              <a:rPr lang="pt-BR" sz="2400" b="1">
                <a:solidFill>
                  <a:schemeClr val="bg1"/>
                </a:solidFill>
                <a:latin typeface="+mn-lt"/>
                <a:cs typeface="+mn-cs"/>
              </a:rPr>
              <a:t>complementares</a:t>
            </a:r>
            <a:r>
              <a:rPr lang="pt-BR" sz="2400">
                <a:latin typeface="+mn-lt"/>
                <a:cs typeface="+mn-cs"/>
              </a:rPr>
              <a:t> da gestão ministerial - principais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250825" y="1268413"/>
          <a:ext cx="8642350" cy="48291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1656184"/>
                <a:gridCol w="2664296"/>
                <a:gridCol w="2160240"/>
              </a:tblGrid>
              <a:tr h="432048">
                <a:tc>
                  <a:txBody>
                    <a:bodyPr/>
                    <a:lstStyle/>
                    <a:p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sinodal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720080">
                <a:tc>
                  <a:txBody>
                    <a:bodyPr/>
                    <a:lstStyle/>
                    <a:p>
                      <a:r>
                        <a:rPr lang="pt-BR" sz="2400" b="1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Coordenação da atividade eclesiástica</a:t>
                      </a:r>
                      <a:endParaRPr lang="pt-BR" sz="2400" b="1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coordenar </a:t>
                      </a:r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 trabalho ministerial na área da Paróquia;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planejar e coordenar o trabalho eclesiástico na sua área;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lang="pt-BR" sz="2400" b="0" i="0" u="none" strike="noStrike" baseline="0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pt-BR" sz="2400" b="0" i="0" u="none" strike="noStrike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decidir, na área do Sínodo, sobre o modo da Igreja manifestar-se na concretização de seus objetivos;</a:t>
                      </a: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t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coordenar </a:t>
                      </a:r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 atividade eclesiástica da IECLB, zelando por sua unidade e identidade confessional;</a:t>
                      </a:r>
                    </a:p>
                  </a:txBody>
                  <a:tcPr marL="7620" marR="7620" marT="7620" marB="0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23850" y="620713"/>
            <a:ext cx="7893050" cy="4619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</a:t>
            </a:r>
            <a:r>
              <a:rPr lang="pt-BR" sz="2400" b="1">
                <a:solidFill>
                  <a:schemeClr val="bg1"/>
                </a:solidFill>
                <a:latin typeface="+mn-lt"/>
                <a:cs typeface="+mn-cs"/>
              </a:rPr>
              <a:t>complementares</a:t>
            </a:r>
            <a:r>
              <a:rPr lang="pt-BR" sz="2400">
                <a:latin typeface="+mn-lt"/>
                <a:cs typeface="+mn-cs"/>
              </a:rPr>
              <a:t> da gestão ministerial - principais</a:t>
            </a:r>
            <a:endParaRPr lang="pt-BR" sz="2400">
              <a:latin typeface="+mn-lt"/>
              <a:cs typeface="+mn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/>
        </p:nvGraphicFramePr>
        <p:xfrm>
          <a:off x="107950" y="704850"/>
          <a:ext cx="4103688" cy="60372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4456"/>
              </a:tblGrid>
              <a:tr h="332572"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local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003744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responder pelo registro das ocorrências  eclesiásticas e pela boa guarda e convervação dos livros e documentos do arquivo;</a:t>
                      </a:r>
                    </a:p>
                  </a:txBody>
                  <a:tcPr marL="7620" marR="7620" marT="7620" marB="0"/>
                </a:tc>
              </a:tr>
              <a:tr h="1297030">
                <a:tc>
                  <a:txBody>
                    <a:bodyPr/>
                    <a:lstStyle/>
                    <a:p>
                      <a:pPr algn="l"/>
                      <a:r>
                        <a:rPr lang="pt-BR" sz="2400" u="non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orientar teologicamente os membros, quer em grupos, quer individualmente;</a:t>
                      </a:r>
                      <a:endParaRPr lang="pt-BR" sz="2400" u="non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2402830">
                <a:tc>
                  <a:txBody>
                    <a:bodyPr/>
                    <a:lstStyle/>
                    <a:p>
                      <a:pPr algn="l" fontAlgn="b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resguardar o bom relacionamento dos membros da comunidade entre si e a convivência com o campo de atividade ministerial em questões político-partidárias;</a:t>
                      </a:r>
                    </a:p>
                  </a:txBody>
                  <a:tcPr marL="7620" marR="7620" marT="7620" marB="0"/>
                </a:tc>
              </a:tr>
            </a:tbl>
          </a:graphicData>
        </a:graphic>
      </p:graphicFrame>
      <p:sp>
        <p:nvSpPr>
          <p:cNvPr id="3" name="CaixaDeTexto 2"/>
          <p:cNvSpPr txBox="1"/>
          <p:nvPr/>
        </p:nvSpPr>
        <p:spPr>
          <a:xfrm>
            <a:off x="34925" y="115888"/>
            <a:ext cx="5949950" cy="461962"/>
          </a:xfrm>
          <a:prstGeom prst="rect">
            <a:avLst/>
          </a:prstGeom>
          <a:solidFill>
            <a:schemeClr val="accent2">
              <a:lumMod val="75000"/>
            </a:schemeClr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>
                <a:latin typeface="+mn-lt"/>
                <a:cs typeface="+mn-cs"/>
              </a:rPr>
              <a:t>Atribuições ministeriais </a:t>
            </a:r>
            <a:r>
              <a:rPr lang="pt-BR" sz="2400">
                <a:solidFill>
                  <a:schemeClr val="bg1"/>
                </a:solidFill>
                <a:latin typeface="+mn-lt"/>
                <a:cs typeface="+mn-cs"/>
              </a:rPr>
              <a:t>específicas</a:t>
            </a:r>
            <a:r>
              <a:rPr lang="pt-BR" sz="2400">
                <a:latin typeface="+mn-lt"/>
                <a:cs typeface="+mn-cs"/>
              </a:rPr>
              <a:t> - principais</a:t>
            </a:r>
            <a:endParaRPr lang="pt-BR" sz="2400">
              <a:latin typeface="+mn-lt"/>
              <a:cs typeface="+mn-cs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4500563" y="692150"/>
          <a:ext cx="4643437" cy="61706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4008"/>
              </a:tblGrid>
              <a:tr h="288032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sinodal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32437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pt-BR" sz="2400" b="0" i="0" u="none" strike="noStrike" baseline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dedicar-se, no âmbito sinodal, em conjunto com o Conselho Sinodal, ao aprofundamento teológico e prático dos ministros e colaboradores nos diversos ministérios, através de conferências, seminários, fóruns e estudos. </a:t>
                      </a:r>
                    </a:p>
                  </a:txBody>
                  <a:tcPr marL="7620" marR="7620" marT="7620" marB="0"/>
                </a:tc>
              </a:tr>
              <a:tr h="913060"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coordenar substituições de </a:t>
                      </a: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ministros/as na área do sínodo; </a:t>
                      </a:r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</a:tr>
              <a:tr h="913060">
                <a:tc>
                  <a:txBody>
                    <a:bodyPr/>
                    <a:lstStyle/>
                    <a:p>
                      <a:pPr algn="l" fontAlgn="b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encaminhar a solicitação de publicação de vaga da área de atuação do Sínodo;</a:t>
                      </a:r>
                    </a:p>
                  </a:txBody>
                  <a:tcPr marL="7620" marR="7620" marT="7620" marB="0"/>
                </a:tc>
              </a:tr>
              <a:tr h="913060">
                <a:tc>
                  <a:txBody>
                    <a:bodyPr/>
                    <a:lstStyle/>
                    <a:p>
                      <a:pPr algn="l" fontAlgn="ctr">
                        <a:buFont typeface="Arial" pitchFamily="34" charset="0"/>
                        <a:buChar char="•"/>
                      </a:pPr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representar o Sínodo no Concílio da Igreja, com direito a voto;</a:t>
                      </a:r>
                    </a:p>
                  </a:txBody>
                  <a:tcPr marL="7620" marR="7620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/>
        </p:nvGraphicFramePr>
        <p:xfrm>
          <a:off x="468313" y="404813"/>
          <a:ext cx="8424862" cy="6669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4936"/>
              </a:tblGrid>
              <a:tr h="432048">
                <a:tc>
                  <a:txBody>
                    <a:bodyPr/>
                    <a:lstStyle/>
                    <a:p>
                      <a:r>
                        <a:rPr lang="pt-BR" sz="140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nacional</a:t>
                      </a:r>
                      <a:endParaRPr lang="pt-BR" sz="140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1152127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propor ao Conselho da Igreja nome para Secretário/a Geral</a:t>
                      </a: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2400" b="0" i="0" u="none" strike="noStrike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compor, juntamente com o Secretário/a-Geral, o Secretariado;</a:t>
                      </a:r>
                    </a:p>
                    <a:p>
                      <a:pPr algn="l" fontAlgn="t"/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</a:tr>
              <a:tr h="720080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apresentar ao Conselho da Igreja pareceres, avaliações e informações sobre documentos, declarações e convênios de - e com- organismos ecumênicos nacionais e internacionais</a:t>
                      </a: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algn="l" fontAlgn="t"/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</a:tr>
              <a:tr h="720080">
                <a:tc>
                  <a:txBody>
                    <a:bodyPr/>
                    <a:lstStyle/>
                    <a:p>
                      <a:pPr algn="l" fontAlgn="t"/>
                      <a:r>
                        <a:rPr lang="pt-BR" sz="2400" b="0" i="0" u="none" strike="noStrike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ordenar obreiros da IECLB, após parecer da Secretaria Geral e autorização do Conselho da Igreja, podendo delegar o ato da ordenação aos Pastores Sinodais</a:t>
                      </a: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;</a:t>
                      </a:r>
                    </a:p>
                    <a:p>
                      <a:pPr algn="l" fontAlgn="t"/>
                      <a:endParaRPr lang="pt-BR" sz="2400" b="0" i="0" u="none" strike="noStrike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</a:tr>
              <a:tr h="72008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2400" b="0" i="0" u="none" strike="noStrike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propor ao Conselho da Igreja a indicação de representantes para organismos ecumênicos e entidades, com as quais a IECLB mantenha relações;</a:t>
                      </a:r>
                    </a:p>
                  </a:txBody>
                  <a:tcPr marL="7620" marR="7620" marT="7620" marB="0"/>
                </a:tc>
              </a:tr>
              <a:tr h="72008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BR" sz="1400" b="0" i="0" u="none" strike="noStrike" smtClean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7620" marR="7620" marT="7620" marB="0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1450</Words>
  <Application>Microsoft Office PowerPoint</Application>
  <PresentationFormat>Apresentação na tela (4:3)</PresentationFormat>
  <Paragraphs>149</Paragraphs>
  <Slides>16</Slides>
  <Notes>9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19" baseType="lpstr">
      <vt:lpstr>Calibri</vt:lpstr>
      <vt:lpstr>Arial</vt:lpstr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cerise</dc:creator>
  <cp:lastModifiedBy>cerise</cp:lastModifiedBy>
  <cp:revision>2</cp:revision>
  <dcterms:created xsi:type="dcterms:W3CDTF">2011-10-24T01:01:27Z</dcterms:created>
  <dcterms:modified xsi:type="dcterms:W3CDTF">2011-10-24T01:12:11Z</dcterms:modified>
</cp:coreProperties>
</file>