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5"/>
  </p:notesMasterIdLst>
  <p:sldIdLst>
    <p:sldId id="351" r:id="rId2"/>
    <p:sldId id="404" r:id="rId3"/>
    <p:sldId id="260" r:id="rId4"/>
    <p:sldId id="470" r:id="rId5"/>
    <p:sldId id="389" r:id="rId6"/>
    <p:sldId id="313" r:id="rId7"/>
    <p:sldId id="265" r:id="rId8"/>
    <p:sldId id="267" r:id="rId9"/>
    <p:sldId id="258" r:id="rId10"/>
    <p:sldId id="287" r:id="rId11"/>
    <p:sldId id="354" r:id="rId12"/>
    <p:sldId id="467" r:id="rId13"/>
    <p:sldId id="465" r:id="rId14"/>
    <p:sldId id="466" r:id="rId15"/>
    <p:sldId id="298" r:id="rId16"/>
    <p:sldId id="259" r:id="rId17"/>
    <p:sldId id="279" r:id="rId18"/>
    <p:sldId id="288" r:id="rId19"/>
    <p:sldId id="410" r:id="rId20"/>
    <p:sldId id="468" r:id="rId21"/>
    <p:sldId id="447" r:id="rId22"/>
    <p:sldId id="469" r:id="rId23"/>
    <p:sldId id="411" r:id="rId24"/>
    <p:sldId id="471" r:id="rId25"/>
    <p:sldId id="472" r:id="rId26"/>
    <p:sldId id="473" r:id="rId27"/>
    <p:sldId id="474" r:id="rId28"/>
    <p:sldId id="475" r:id="rId29"/>
    <p:sldId id="448" r:id="rId30"/>
    <p:sldId id="476" r:id="rId31"/>
    <p:sldId id="433" r:id="rId32"/>
    <p:sldId id="369" r:id="rId33"/>
    <p:sldId id="413" r:id="rId34"/>
    <p:sldId id="414" r:id="rId35"/>
    <p:sldId id="415" r:id="rId36"/>
    <p:sldId id="449" r:id="rId37"/>
    <p:sldId id="416" r:id="rId38"/>
    <p:sldId id="479" r:id="rId39"/>
    <p:sldId id="426" r:id="rId40"/>
    <p:sldId id="477" r:id="rId41"/>
    <p:sldId id="478" r:id="rId42"/>
    <p:sldId id="481" r:id="rId43"/>
    <p:sldId id="417" r:id="rId44"/>
    <p:sldId id="480" r:id="rId45"/>
    <p:sldId id="418" r:id="rId46"/>
    <p:sldId id="482" r:id="rId47"/>
    <p:sldId id="483" r:id="rId48"/>
    <p:sldId id="484" r:id="rId49"/>
    <p:sldId id="494" r:id="rId50"/>
    <p:sldId id="493" r:id="rId51"/>
    <p:sldId id="491" r:id="rId52"/>
    <p:sldId id="492" r:id="rId53"/>
    <p:sldId id="495" r:id="rId54"/>
    <p:sldId id="450" r:id="rId55"/>
    <p:sldId id="419" r:id="rId56"/>
    <p:sldId id="427" r:id="rId57"/>
    <p:sldId id="335" r:id="rId58"/>
    <p:sldId id="485" r:id="rId59"/>
    <p:sldId id="486" r:id="rId60"/>
    <p:sldId id="487" r:id="rId61"/>
    <p:sldId id="284" r:id="rId62"/>
    <p:sldId id="490" r:id="rId63"/>
    <p:sldId id="454" r:id="rId64"/>
    <p:sldId id="429" r:id="rId65"/>
    <p:sldId id="432" r:id="rId66"/>
    <p:sldId id="440" r:id="rId67"/>
    <p:sldId id="436" r:id="rId68"/>
    <p:sldId id="437" r:id="rId69"/>
    <p:sldId id="438" r:id="rId70"/>
    <p:sldId id="439" r:id="rId71"/>
    <p:sldId id="452" r:id="rId72"/>
    <p:sldId id="488" r:id="rId73"/>
    <p:sldId id="443" r:id="rId74"/>
    <p:sldId id="444" r:id="rId75"/>
    <p:sldId id="460" r:id="rId76"/>
    <p:sldId id="441" r:id="rId77"/>
    <p:sldId id="489" r:id="rId78"/>
    <p:sldId id="498" r:id="rId79"/>
    <p:sldId id="501" r:id="rId80"/>
    <p:sldId id="500" r:id="rId81"/>
    <p:sldId id="499" r:id="rId82"/>
    <p:sldId id="445" r:id="rId83"/>
    <p:sldId id="435" r:id="rId84"/>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0000"/>
    <a:srgbClr val="0E3E30"/>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91" autoAdjust="0"/>
    <p:restoredTop sz="92349" autoAdjust="0"/>
  </p:normalViewPr>
  <p:slideViewPr>
    <p:cSldViewPr>
      <p:cViewPr varScale="1">
        <p:scale>
          <a:sx n="78" d="100"/>
          <a:sy n="78" d="100"/>
        </p:scale>
        <p:origin x="62" y="42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5209-1ED5-4DE8-B886-2017E6039A39}" type="datetimeFigureOut">
              <a:rPr lang="pt-BR" smtClean="0"/>
              <a:t>04/03/2022</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28EE3-83E3-4FDF-8AAB-86CC271FA38D}" type="slidenum">
              <a:rPr lang="pt-BR" smtClean="0"/>
              <a:t>‹nº›</a:t>
            </a:fld>
            <a:endParaRPr lang="pt-BR"/>
          </a:p>
        </p:txBody>
      </p:sp>
    </p:spTree>
    <p:extLst>
      <p:ext uri="{BB962C8B-B14F-4D97-AF65-F5344CB8AC3E}">
        <p14:creationId xmlns:p14="http://schemas.microsoft.com/office/powerpoint/2010/main" val="32017350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32D28EE3-83E3-4FDF-8AAB-86CC271FA38D}" type="slidenum">
              <a:rPr lang="pt-BR" smtClean="0"/>
              <a:t>19</a:t>
            </a:fld>
            <a:endParaRPr lang="pt-BR"/>
          </a:p>
        </p:txBody>
      </p:sp>
    </p:spTree>
    <p:extLst>
      <p:ext uri="{BB962C8B-B14F-4D97-AF65-F5344CB8AC3E}">
        <p14:creationId xmlns:p14="http://schemas.microsoft.com/office/powerpoint/2010/main" val="2984646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32D28EE3-83E3-4FDF-8AAB-86CC271FA38D}" type="slidenum">
              <a:rPr lang="pt-BR" smtClean="0"/>
              <a:t>55</a:t>
            </a:fld>
            <a:endParaRPr lang="pt-BR"/>
          </a:p>
        </p:txBody>
      </p:sp>
    </p:spTree>
    <p:extLst>
      <p:ext uri="{BB962C8B-B14F-4D97-AF65-F5344CB8AC3E}">
        <p14:creationId xmlns:p14="http://schemas.microsoft.com/office/powerpoint/2010/main" val="1825391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75FFA933-D9DF-4049-AC40-C780A9E3C0B4}" type="datetimeFigureOut">
              <a:rPr lang="pt-BR" smtClean="0"/>
              <a:t>04/03/2022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2199535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5FFA933-D9DF-4049-AC40-C780A9E3C0B4}" type="datetimeFigureOut">
              <a:rPr lang="pt-BR" smtClean="0"/>
              <a:t>04/03/2022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1486663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75FFA933-D9DF-4049-AC40-C780A9E3C0B4}" type="datetimeFigureOut">
              <a:rPr lang="pt-BR" smtClean="0"/>
              <a:t>04/03/2022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869570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75FFA933-D9DF-4049-AC40-C780A9E3C0B4}" type="datetimeFigureOut">
              <a:rPr lang="pt-BR" smtClean="0"/>
              <a:t>04/03/2022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3492063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75FFA933-D9DF-4049-AC40-C780A9E3C0B4}" type="datetimeFigureOut">
              <a:rPr lang="pt-BR" smtClean="0"/>
              <a:t>04/03/2022</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4093299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75FFA933-D9DF-4049-AC40-C780A9E3C0B4}" type="datetimeFigureOut">
              <a:rPr lang="pt-BR" smtClean="0"/>
              <a:t>04/03/2022</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4025755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75FFA933-D9DF-4049-AC40-C780A9E3C0B4}" type="datetimeFigureOut">
              <a:rPr lang="pt-BR" smtClean="0"/>
              <a:t>04/03/2022</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1565278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75FFA933-D9DF-4049-AC40-C780A9E3C0B4}" type="datetimeFigureOut">
              <a:rPr lang="pt-BR" smtClean="0"/>
              <a:t>04/03/2022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4111627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75FFA933-D9DF-4049-AC40-C780A9E3C0B4}" type="datetimeFigureOut">
              <a:rPr lang="pt-BR" smtClean="0"/>
              <a:t>04/03/2022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1186273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5FFA933-D9DF-4049-AC40-C780A9E3C0B4}" type="datetimeFigureOut">
              <a:rPr lang="pt-BR" smtClean="0"/>
              <a:t>04/03/2022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575664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154781"/>
            <a:ext cx="2057400" cy="329088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154781"/>
            <a:ext cx="6019800" cy="329088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5FFA933-D9DF-4049-AC40-C780A9E3C0B4}" type="datetimeFigureOut">
              <a:rPr lang="pt-BR" smtClean="0"/>
              <a:t>04/03/2022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BDCD299-E028-4C24-94BE-AC3ADABAF790}" type="slidenum">
              <a:rPr lang="pt-BR" smtClean="0"/>
              <a:t>‹nº›</a:t>
            </a:fld>
            <a:endParaRPr lang="pt-BR"/>
          </a:p>
        </p:txBody>
      </p:sp>
    </p:spTree>
    <p:extLst>
      <p:ext uri="{BB962C8B-B14F-4D97-AF65-F5344CB8AC3E}">
        <p14:creationId xmlns:p14="http://schemas.microsoft.com/office/powerpoint/2010/main" val="806165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5FFA933-D9DF-4049-AC40-C780A9E3C0B4}" type="datetimeFigureOut">
              <a:rPr lang="pt-BR" smtClean="0"/>
              <a:t>04/03/2022</a:t>
            </a:fld>
            <a:endParaRPr lang="pt-B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BDCD299-E028-4C24-94BE-AC3ADABAF790}" type="slidenum">
              <a:rPr lang="pt-BR" smtClean="0"/>
              <a:t>‹nº›</a:t>
            </a:fld>
            <a:endParaRPr lang="pt-BR"/>
          </a:p>
        </p:txBody>
      </p:sp>
    </p:spTree>
    <p:extLst>
      <p:ext uri="{BB962C8B-B14F-4D97-AF65-F5344CB8AC3E}">
        <p14:creationId xmlns:p14="http://schemas.microsoft.com/office/powerpoint/2010/main" val="16492820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7695955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5" name="Elipse 4"/>
          <p:cNvSpPr/>
          <p:nvPr/>
        </p:nvSpPr>
        <p:spPr>
          <a:xfrm>
            <a:off x="4211960" y="123478"/>
            <a:ext cx="4608512" cy="1152128"/>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a:solidFill>
                  <a:schemeClr val="bg1"/>
                </a:solidFill>
                <a:effectLst>
                  <a:outerShdw blurRad="38100" dist="38100" dir="2700000" algn="tl">
                    <a:srgbClr val="000000">
                      <a:alpha val="43137"/>
                    </a:srgbClr>
                  </a:outerShdw>
                </a:effectLst>
                <a:latin typeface="Impact" panose="020B0806030902050204" pitchFamily="34" charset="0"/>
              </a:rPr>
              <a:t>OBRA DA </a:t>
            </a: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BORDADEIRA DE PARAMENTOS ANGIE FOX.</a:t>
            </a:r>
            <a:endParaRPr lang="pt-BR" sz="2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990721" cy="5143500"/>
          </a:xfrm>
          <a:prstGeom prst="rect">
            <a:avLst/>
          </a:prstGeom>
        </p:spPr>
      </p:pic>
      <p:sp>
        <p:nvSpPr>
          <p:cNvPr id="6" name="CaixaDeTexto 5"/>
          <p:cNvSpPr txBox="1"/>
          <p:nvPr/>
        </p:nvSpPr>
        <p:spPr>
          <a:xfrm>
            <a:off x="4211960" y="1491630"/>
            <a:ext cx="4680520" cy="3416320"/>
          </a:xfrm>
          <a:prstGeom prst="rect">
            <a:avLst/>
          </a:prstGeom>
          <a:noFill/>
        </p:spPr>
        <p:txBody>
          <a:bodyPr wrap="square" rtlCol="0">
            <a:spAutoFit/>
          </a:bodyPr>
          <a:lstStyle/>
          <a:p>
            <a:pPr algn="ctr"/>
            <a:r>
              <a:rPr lang="pt-BR" sz="2400" dirty="0" smtClean="0">
                <a:solidFill>
                  <a:srgbClr val="0E3E30"/>
                </a:solidFill>
                <a:effectLst>
                  <a:glow rad="228600">
                    <a:schemeClr val="accent3">
                      <a:satMod val="175000"/>
                      <a:alpha val="40000"/>
                    </a:schemeClr>
                  </a:glow>
                </a:effectLst>
                <a:latin typeface="Impact" panose="020B0806030902050204" pitchFamily="34" charset="0"/>
              </a:rPr>
              <a:t>PORTA ABERTA </a:t>
            </a:r>
            <a:r>
              <a:rPr lang="pt-BR" sz="2400" dirty="0" smtClean="0">
                <a:solidFill>
                  <a:srgbClr val="0E3E30"/>
                </a:solidFill>
                <a:latin typeface="Impact" panose="020B0806030902050204" pitchFamily="34" charset="0"/>
              </a:rPr>
              <a:t>RUMO AO HORIZONTE APONTA À LIBERDADE. A JUSTIÇA É APRESENTA PELAS </a:t>
            </a:r>
            <a:r>
              <a:rPr lang="pt-BR" sz="2400" dirty="0" smtClean="0">
                <a:solidFill>
                  <a:srgbClr val="0E3E30"/>
                </a:solidFill>
                <a:effectLst>
                  <a:glow rad="228600">
                    <a:schemeClr val="accent3">
                      <a:satMod val="175000"/>
                      <a:alpha val="40000"/>
                    </a:schemeClr>
                  </a:glow>
                </a:effectLst>
                <a:latin typeface="Impact" panose="020B0806030902050204" pitchFamily="34" charset="0"/>
              </a:rPr>
              <a:t>CORRENTES QUEBRADAS</a:t>
            </a:r>
            <a:r>
              <a:rPr lang="pt-BR" sz="2400" dirty="0" smtClean="0">
                <a:solidFill>
                  <a:srgbClr val="0E3E30"/>
                </a:solidFill>
                <a:latin typeface="Impact" panose="020B0806030902050204" pitchFamily="34" charset="0"/>
              </a:rPr>
              <a:t>. A </a:t>
            </a:r>
            <a:r>
              <a:rPr lang="pt-BR" sz="2400" dirty="0" smtClean="0">
                <a:solidFill>
                  <a:srgbClr val="0E3E30"/>
                </a:solidFill>
                <a:effectLst>
                  <a:glow rad="228600">
                    <a:schemeClr val="accent6">
                      <a:satMod val="175000"/>
                      <a:alpha val="40000"/>
                    </a:schemeClr>
                  </a:glow>
                </a:effectLst>
                <a:latin typeface="Impact" panose="020B0806030902050204" pitchFamily="34" charset="0"/>
              </a:rPr>
              <a:t>POMBA E O LÍRIO </a:t>
            </a:r>
            <a:r>
              <a:rPr lang="pt-BR" sz="2400" dirty="0" smtClean="0">
                <a:solidFill>
                  <a:srgbClr val="0E3E30"/>
                </a:solidFill>
                <a:latin typeface="Impact" panose="020B0806030902050204" pitchFamily="34" charset="0"/>
              </a:rPr>
              <a:t>SÃO SÍMBOLOS DA PAZ. POR FIM, O </a:t>
            </a:r>
            <a:r>
              <a:rPr lang="pt-BR" sz="2400" dirty="0" smtClean="0">
                <a:solidFill>
                  <a:srgbClr val="0E3E30"/>
                </a:solidFill>
                <a:effectLst>
                  <a:glow rad="228600">
                    <a:schemeClr val="accent6">
                      <a:satMod val="175000"/>
                      <a:alpha val="40000"/>
                    </a:schemeClr>
                  </a:glow>
                </a:effectLst>
                <a:latin typeface="Impact" panose="020B0806030902050204" pitchFamily="34" charset="0"/>
              </a:rPr>
              <a:t>ARCO-ÍRIS</a:t>
            </a:r>
            <a:r>
              <a:rPr lang="pt-BR" sz="2400" dirty="0" smtClean="0">
                <a:solidFill>
                  <a:srgbClr val="0E3E30"/>
                </a:solidFill>
                <a:latin typeface="Impact" panose="020B0806030902050204" pitchFamily="34" charset="0"/>
              </a:rPr>
              <a:t> É SINAL DA ALIANÇA DE DEUS COM A HUMANIDADE. OU SEJA, DO AMOR ABRANGENTE DE DEUS PARA COM TODA A CRIAÇÃO.</a:t>
            </a:r>
            <a:endParaRPr lang="pt-BR" sz="2400" dirty="0">
              <a:solidFill>
                <a:srgbClr val="0E3E30"/>
              </a:solidFill>
              <a:latin typeface="Impact" panose="020B0806030902050204" pitchFamily="34" charset="0"/>
            </a:endParaRPr>
          </a:p>
        </p:txBody>
      </p:sp>
    </p:spTree>
    <p:extLst>
      <p:ext uri="{BB962C8B-B14F-4D97-AF65-F5344CB8AC3E}">
        <p14:creationId xmlns:p14="http://schemas.microsoft.com/office/powerpoint/2010/main" val="14849420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13" y="1"/>
            <a:ext cx="9161273" cy="5143500"/>
          </a:xfrm>
          <a:prstGeom prst="rect">
            <a:avLst/>
          </a:prstGeom>
        </p:spPr>
      </p:pic>
      <p:sp>
        <p:nvSpPr>
          <p:cNvPr id="5" name="CaixaDeTexto 4"/>
          <p:cNvSpPr txBox="1"/>
          <p:nvPr/>
        </p:nvSpPr>
        <p:spPr>
          <a:xfrm>
            <a:off x="0" y="411510"/>
            <a:ext cx="9144000" cy="1446550"/>
          </a:xfrm>
          <a:prstGeom prst="rect">
            <a:avLst/>
          </a:prstGeom>
          <a:noFill/>
        </p:spPr>
        <p:txBody>
          <a:bodyPr wrap="square" rtlCol="0">
            <a:spAutoFit/>
          </a:bodyPr>
          <a:lstStyle/>
          <a:p>
            <a:pPr algn="ctr"/>
            <a:r>
              <a:rPr lang="pt-BR" sz="8800" dirty="0" smtClean="0">
                <a:solidFill>
                  <a:schemeClr val="bg1"/>
                </a:solidFill>
                <a:effectLst>
                  <a:outerShdw blurRad="38100" dist="38100" dir="2700000" algn="tl">
                    <a:srgbClr val="000000">
                      <a:alpha val="43137"/>
                    </a:srgbClr>
                  </a:outerShdw>
                </a:effectLst>
                <a:latin typeface="Impact" panose="020B0806030902050204" pitchFamily="34" charset="0"/>
              </a:rPr>
              <a:t>PRELÚDIO</a:t>
            </a:r>
            <a:endParaRPr lang="pt-BR" sz="88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
        <p:nvSpPr>
          <p:cNvPr id="4" name="CaixaDeTexto 3"/>
          <p:cNvSpPr txBox="1"/>
          <p:nvPr/>
        </p:nvSpPr>
        <p:spPr>
          <a:xfrm>
            <a:off x="5508104" y="1563638"/>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337</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20129524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Retângulo 1"/>
          <p:cNvSpPr/>
          <p:nvPr/>
        </p:nvSpPr>
        <p:spPr>
          <a:xfrm>
            <a:off x="0" y="4371950"/>
            <a:ext cx="9144000"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000" dirty="0" smtClean="0">
                <a:solidFill>
                  <a:srgbClr val="002060"/>
                </a:solidFill>
                <a:latin typeface="Impact" panose="020B0806030902050204" pitchFamily="34" charset="0"/>
              </a:rPr>
              <a:t>REUNIDOS AQUI, SÓ PRA LOUVAR AO SENHOR!</a:t>
            </a:r>
            <a:endParaRPr lang="pt-BR" sz="4000" dirty="0">
              <a:solidFill>
                <a:srgbClr val="002060"/>
              </a:solidFill>
              <a:latin typeface="Impact" panose="020B0806030902050204" pitchFamily="34" charset="0"/>
            </a:endParaRPr>
          </a:p>
        </p:txBody>
      </p:sp>
      <p:sp>
        <p:nvSpPr>
          <p:cNvPr id="3" name="Retângulo Arredondado 2"/>
          <p:cNvSpPr/>
          <p:nvPr/>
        </p:nvSpPr>
        <p:spPr>
          <a:xfrm>
            <a:off x="323528" y="195486"/>
            <a:ext cx="4032448" cy="403244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dirty="0" smtClean="0">
                <a:solidFill>
                  <a:srgbClr val="0E3E30"/>
                </a:solidFill>
                <a:latin typeface="Impact" panose="020B0806030902050204" pitchFamily="34" charset="0"/>
              </a:rPr>
              <a:t>REUNIDOS AQUI, </a:t>
            </a:r>
          </a:p>
          <a:p>
            <a:pPr algn="ctr"/>
            <a:r>
              <a:rPr lang="pt-BR" sz="3200" dirty="0" smtClean="0">
                <a:solidFill>
                  <a:srgbClr val="0E3E30"/>
                </a:solidFill>
                <a:latin typeface="Impact" panose="020B0806030902050204" pitchFamily="34" charset="0"/>
              </a:rPr>
              <a:t>SÓ PRA LOUVAR </a:t>
            </a:r>
          </a:p>
          <a:p>
            <a:pPr algn="ctr"/>
            <a:r>
              <a:rPr lang="pt-BR" sz="3200" dirty="0" smtClean="0">
                <a:solidFill>
                  <a:srgbClr val="0E3E30"/>
                </a:solidFill>
                <a:latin typeface="Impact" panose="020B0806030902050204" pitchFamily="34" charset="0"/>
              </a:rPr>
              <a:t>AO SENHOR</a:t>
            </a:r>
            <a:br>
              <a:rPr lang="pt-BR" sz="3200" dirty="0" smtClean="0">
                <a:solidFill>
                  <a:srgbClr val="0E3E30"/>
                </a:solidFill>
                <a:latin typeface="Impact" panose="020B0806030902050204" pitchFamily="34" charset="0"/>
              </a:rPr>
            </a:br>
            <a:r>
              <a:rPr lang="pt-BR" sz="3200" dirty="0" smtClean="0">
                <a:solidFill>
                  <a:srgbClr val="0E3E30"/>
                </a:solidFill>
                <a:latin typeface="Impact" panose="020B0806030902050204" pitchFamily="34" charset="0"/>
              </a:rPr>
              <a:t>NOVAMENTE AQUI, </a:t>
            </a:r>
          </a:p>
          <a:p>
            <a:pPr algn="ctr"/>
            <a:r>
              <a:rPr lang="pt-BR" sz="3200" dirty="0" smtClean="0">
                <a:solidFill>
                  <a:srgbClr val="0E3E30"/>
                </a:solidFill>
                <a:latin typeface="Impact" panose="020B0806030902050204" pitchFamily="34" charset="0"/>
              </a:rPr>
              <a:t>EM UNIÃO. ALGO NOVO </a:t>
            </a:r>
          </a:p>
          <a:p>
            <a:pPr algn="ctr"/>
            <a:r>
              <a:rPr lang="pt-BR" sz="3200" dirty="0" smtClean="0">
                <a:solidFill>
                  <a:srgbClr val="0E3E30"/>
                </a:solidFill>
                <a:latin typeface="Impact" panose="020B0806030902050204" pitchFamily="34" charset="0"/>
              </a:rPr>
              <a:t>HÁ DE ACONTECER,</a:t>
            </a:r>
            <a:br>
              <a:rPr lang="pt-BR" sz="3200" dirty="0" smtClean="0">
                <a:solidFill>
                  <a:srgbClr val="0E3E30"/>
                </a:solidFill>
                <a:latin typeface="Impact" panose="020B0806030902050204" pitchFamily="34" charset="0"/>
              </a:rPr>
            </a:br>
            <a:r>
              <a:rPr lang="pt-BR" sz="3200" dirty="0" smtClean="0">
                <a:solidFill>
                  <a:srgbClr val="0E3E30"/>
                </a:solidFill>
                <a:latin typeface="Impact" panose="020B0806030902050204" pitchFamily="34" charset="0"/>
              </a:rPr>
              <a:t>ALGO BOM DEUS </a:t>
            </a:r>
          </a:p>
          <a:p>
            <a:pPr algn="ctr"/>
            <a:r>
              <a:rPr lang="pt-BR" sz="3200" dirty="0" smtClean="0">
                <a:solidFill>
                  <a:srgbClr val="0E3E30"/>
                </a:solidFill>
                <a:latin typeface="Impact" panose="020B0806030902050204" pitchFamily="34" charset="0"/>
              </a:rPr>
              <a:t>TEM PRA NÓS.</a:t>
            </a:r>
            <a:endParaRPr lang="pt-BR" sz="3200" dirty="0">
              <a:solidFill>
                <a:srgbClr val="0E3E30"/>
              </a:solidFill>
              <a:latin typeface="Impact" panose="020B0806030902050204" pitchFamily="34" charset="0"/>
            </a:endParaRPr>
          </a:p>
        </p:txBody>
      </p:sp>
      <p:sp>
        <p:nvSpPr>
          <p:cNvPr id="4" name="Retângulo Arredondado 3"/>
          <p:cNvSpPr/>
          <p:nvPr/>
        </p:nvSpPr>
        <p:spPr>
          <a:xfrm>
            <a:off x="4788024" y="190859"/>
            <a:ext cx="4032448" cy="4032448"/>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dirty="0" smtClean="0">
                <a:solidFill>
                  <a:srgbClr val="0E3E30"/>
                </a:solidFill>
                <a:latin typeface="Impact" panose="020B0806030902050204" pitchFamily="34" charset="0"/>
              </a:rPr>
              <a:t>UM MUNDO NOVO, JESUS TEM PREPARADO PRA NÓS.</a:t>
            </a:r>
            <a:br>
              <a:rPr lang="pt-BR" sz="3200" dirty="0" smtClean="0">
                <a:solidFill>
                  <a:srgbClr val="0E3E30"/>
                </a:solidFill>
                <a:latin typeface="Impact" panose="020B0806030902050204" pitchFamily="34" charset="0"/>
              </a:rPr>
            </a:br>
            <a:r>
              <a:rPr lang="pt-BR" sz="3200" dirty="0" smtClean="0">
                <a:solidFill>
                  <a:srgbClr val="0E3E30"/>
                </a:solidFill>
                <a:latin typeface="Impact" panose="020B0806030902050204" pitchFamily="34" charset="0"/>
              </a:rPr>
              <a:t>UM MUNDO CHEIO DE PAZ E DE ALEGRIA.</a:t>
            </a:r>
            <a:br>
              <a:rPr lang="pt-BR" sz="3200" dirty="0" smtClean="0">
                <a:solidFill>
                  <a:srgbClr val="0E3E30"/>
                </a:solidFill>
                <a:latin typeface="Impact" panose="020B0806030902050204" pitchFamily="34" charset="0"/>
              </a:rPr>
            </a:br>
            <a:r>
              <a:rPr lang="pt-BR" sz="3200" dirty="0" smtClean="0">
                <a:solidFill>
                  <a:srgbClr val="0E3E30"/>
                </a:solidFill>
                <a:latin typeface="Impact" panose="020B0806030902050204" pitchFamily="34" charset="0"/>
              </a:rPr>
              <a:t>JESUS CRISTO ESTÁ AQUI E CONOSCO </a:t>
            </a:r>
          </a:p>
          <a:p>
            <a:pPr algn="ctr"/>
            <a:r>
              <a:rPr lang="pt-BR" sz="3200" dirty="0" smtClean="0">
                <a:solidFill>
                  <a:srgbClr val="0E3E30"/>
                </a:solidFill>
                <a:latin typeface="Impact" panose="020B0806030902050204" pitchFamily="34" charset="0"/>
              </a:rPr>
              <a:t>VAI FICAR.</a:t>
            </a:r>
            <a:endParaRPr lang="pt-BR" sz="3200" dirty="0">
              <a:solidFill>
                <a:srgbClr val="0E3E30"/>
              </a:solidFill>
              <a:latin typeface="Impact" panose="020B0806030902050204" pitchFamily="34" charset="0"/>
            </a:endParaRPr>
          </a:p>
        </p:txBody>
      </p:sp>
    </p:spTree>
    <p:extLst>
      <p:ext uri="{BB962C8B-B14F-4D97-AF65-F5344CB8AC3E}">
        <p14:creationId xmlns:p14="http://schemas.microsoft.com/office/powerpoint/2010/main" val="32916512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000250" y="-2000250"/>
            <a:ext cx="5143500" cy="9144000"/>
          </a:xfrm>
          <a:prstGeom prst="rect">
            <a:avLst/>
          </a:prstGeom>
        </p:spPr>
      </p:pic>
      <p:sp>
        <p:nvSpPr>
          <p:cNvPr id="3" name="CaixaDeTexto 2"/>
          <p:cNvSpPr txBox="1"/>
          <p:nvPr/>
        </p:nvSpPr>
        <p:spPr>
          <a:xfrm>
            <a:off x="0" y="123478"/>
            <a:ext cx="9133131" cy="3416320"/>
          </a:xfrm>
          <a:prstGeom prst="rect">
            <a:avLst/>
          </a:prstGeom>
          <a:noFill/>
        </p:spPr>
        <p:txBody>
          <a:bodyPr wrap="square" rtlCol="0">
            <a:spAutoFit/>
          </a:bodyPr>
          <a:lstStyle/>
          <a:p>
            <a:pPr algn="ctr"/>
            <a:r>
              <a:rPr lang="pt-BR" sz="7200" dirty="0" smtClean="0">
                <a:solidFill>
                  <a:schemeClr val="bg2">
                    <a:lumMod val="10000"/>
                  </a:schemeClr>
                </a:solidFill>
                <a:effectLst>
                  <a:outerShdw blurRad="38100" dist="38100" dir="2700000" algn="tl">
                    <a:srgbClr val="000000">
                      <a:alpha val="43137"/>
                    </a:srgbClr>
                  </a:outerShdw>
                </a:effectLst>
                <a:latin typeface="Impact" panose="020B0806030902050204" pitchFamily="34" charset="0"/>
              </a:rPr>
              <a:t>SEJAM</a:t>
            </a:r>
          </a:p>
          <a:p>
            <a:pPr algn="ctr"/>
            <a:r>
              <a:rPr lang="pt-BR" sz="7200" dirty="0" smtClean="0">
                <a:solidFill>
                  <a:schemeClr val="bg2">
                    <a:lumMod val="10000"/>
                  </a:schemeClr>
                </a:solidFill>
                <a:effectLst>
                  <a:outerShdw blurRad="38100" dist="38100" dir="2700000" algn="tl">
                    <a:srgbClr val="000000">
                      <a:alpha val="43137"/>
                    </a:srgbClr>
                  </a:outerShdw>
                </a:effectLst>
                <a:latin typeface="Impact" panose="020B0806030902050204" pitchFamily="34" charset="0"/>
              </a:rPr>
              <a:t>BEM VINDOS,</a:t>
            </a:r>
          </a:p>
          <a:p>
            <a:pPr algn="ctr"/>
            <a:r>
              <a:rPr lang="pt-BR" sz="7200" dirty="0" smtClean="0">
                <a:solidFill>
                  <a:schemeClr val="bg2">
                    <a:lumMod val="10000"/>
                  </a:schemeClr>
                </a:solidFill>
                <a:effectLst>
                  <a:outerShdw blurRad="38100" dist="38100" dir="2700000" algn="tl">
                    <a:srgbClr val="000000">
                      <a:alpha val="43137"/>
                    </a:srgbClr>
                  </a:outerShdw>
                </a:effectLst>
                <a:latin typeface="Impact" panose="020B0806030902050204" pitchFamily="34" charset="0"/>
              </a:rPr>
              <a:t>BEM VINDAS!</a:t>
            </a: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3425413"/>
            <a:ext cx="7632848" cy="1234569"/>
          </a:xfrm>
          <a:prstGeom prst="rect">
            <a:avLst/>
          </a:prstGeom>
        </p:spPr>
      </p:pic>
    </p:spTree>
    <p:extLst>
      <p:ext uri="{BB962C8B-B14F-4D97-AF65-F5344CB8AC3E}">
        <p14:creationId xmlns:p14="http://schemas.microsoft.com/office/powerpoint/2010/main" val="41882872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C:\Users\Euclecio\Desktop\DMO2016\Símbol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39502"/>
            <a:ext cx="6048672"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6978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2663"/>
            <a:ext cx="9144000" cy="1077218"/>
          </a:xfrm>
          <a:prstGeom prst="rect">
            <a:avLst/>
          </a:prstGeom>
          <a:solidFill>
            <a:schemeClr val="accent4">
              <a:lumMod val="60000"/>
              <a:lumOff val="40000"/>
            </a:schemeClr>
          </a:solidFill>
        </p:spPr>
        <p:txBody>
          <a:bodyPr wrap="square">
            <a:spAutoFit/>
          </a:bodyPr>
          <a:lstStyle/>
          <a:p>
            <a:pPr algn="ctr"/>
            <a:r>
              <a:rPr lang="pt-BR" sz="3200" dirty="0" smtClean="0">
                <a:ln>
                  <a:solidFill>
                    <a:schemeClr val="tx1"/>
                  </a:solidFill>
                </a:ln>
                <a:solidFill>
                  <a:schemeClr val="bg1"/>
                </a:solidFill>
                <a:effectLst>
                  <a:outerShdw blurRad="38100" dist="38100" dir="2700000" algn="tl">
                    <a:srgbClr val="000000">
                      <a:alpha val="43137"/>
                    </a:srgbClr>
                  </a:outerShdw>
                </a:effectLst>
                <a:latin typeface="Impact" panose="020B0806030902050204" pitchFamily="34" charset="0"/>
              </a:rPr>
              <a:t>O SÍMBOLO FOI CRIADO EM 1982 PELAS MULHERES DA IRLANDA. IMAGENS &amp; SIGNIFICADOS. OBSERVE!</a:t>
            </a:r>
            <a:endParaRPr lang="pt-BR" sz="3200" dirty="0">
              <a:ln>
                <a:solidFill>
                  <a:schemeClr val="tx1"/>
                </a:solidFill>
              </a:ln>
              <a:solidFill>
                <a:schemeClr val="bg1"/>
              </a:solidFill>
              <a:effectLst>
                <a:outerShdw blurRad="38100" dist="38100" dir="2700000" algn="tl">
                  <a:srgbClr val="000000">
                    <a:alpha val="43137"/>
                  </a:srgbClr>
                </a:outerShdw>
              </a:effectLst>
              <a:latin typeface="Impact" panose="020B0806030902050204" pitchFamily="34" charset="0"/>
            </a:endParaRPr>
          </a:p>
        </p:txBody>
      </p:sp>
      <p:pic>
        <p:nvPicPr>
          <p:cNvPr id="2051" name="Picture 3" descr="C:\Users\Euclecio\Desktop\DMO2016\Símbo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56249"/>
            <a:ext cx="9144000" cy="1829521"/>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31190" y="2836467"/>
            <a:ext cx="3163030" cy="2308324"/>
          </a:xfrm>
          <a:prstGeom prst="rect">
            <a:avLst/>
          </a:prstGeom>
          <a:solidFill>
            <a:srgbClr val="FF0000"/>
          </a:solidFill>
        </p:spPr>
        <p:txBody>
          <a:bodyPr wrap="square" rtlCol="0">
            <a:spAutoFit/>
          </a:bodyPr>
          <a:lstStyle/>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AS SETAS QUE VEM </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DE TODAS</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AS DIREÇÕES</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SÃO AS PESSOAS QUE </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SE ACHEGAM PARA JUNTAS CELEBRAREM.</a:t>
            </a:r>
            <a:endParaRPr lang="pt-BR" sz="2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
        <p:nvSpPr>
          <p:cNvPr id="4" name="CaixaDeTexto 3"/>
          <p:cNvSpPr txBox="1"/>
          <p:nvPr/>
        </p:nvSpPr>
        <p:spPr>
          <a:xfrm>
            <a:off x="3145092" y="2837758"/>
            <a:ext cx="2952328" cy="2308324"/>
          </a:xfrm>
          <a:prstGeom prst="rect">
            <a:avLst/>
          </a:prstGeom>
          <a:solidFill>
            <a:schemeClr val="accent1">
              <a:lumMod val="75000"/>
            </a:schemeClr>
          </a:solidFill>
        </p:spPr>
        <p:txBody>
          <a:bodyPr wrap="square" rtlCol="0">
            <a:spAutoFit/>
          </a:bodyPr>
          <a:lstStyle/>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PESSOAS EM ATITUDE </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DE ORAÇÃO REVELAM</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A NECESSIDADE</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DA UNIDADE</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TAMBÉM</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NA ORAÇÃO.</a:t>
            </a:r>
            <a:endParaRPr lang="pt-BR" sz="2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
        <p:nvSpPr>
          <p:cNvPr id="5" name="CaixaDeTexto 4"/>
          <p:cNvSpPr txBox="1"/>
          <p:nvPr/>
        </p:nvSpPr>
        <p:spPr>
          <a:xfrm>
            <a:off x="6084168" y="2843850"/>
            <a:ext cx="3054365" cy="2308324"/>
          </a:xfrm>
          <a:prstGeom prst="rect">
            <a:avLst/>
          </a:prstGeom>
          <a:solidFill>
            <a:schemeClr val="accent6">
              <a:lumMod val="75000"/>
            </a:schemeClr>
          </a:solidFill>
        </p:spPr>
        <p:txBody>
          <a:bodyPr wrap="square" rtlCol="0">
            <a:spAutoFit/>
          </a:bodyPr>
          <a:lstStyle/>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O CÍRCULO E A CRUZ VAZADA REPRESENTAM</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O MUNDO, ALVO </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DA MISSÃO... </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E</a:t>
            </a:r>
            <a:r>
              <a:rPr lang="pt-BR" sz="2400" dirty="0">
                <a:solidFill>
                  <a:schemeClr val="bg1"/>
                </a:solidFill>
                <a:effectLst>
                  <a:outerShdw blurRad="38100" dist="38100" dir="2700000" algn="tl">
                    <a:srgbClr val="000000">
                      <a:alpha val="43137"/>
                    </a:srgbClr>
                  </a:outerShdw>
                </a:effectLst>
                <a:latin typeface="Impact" panose="020B0806030902050204" pitchFamily="34" charset="0"/>
              </a:rPr>
              <a:t> </a:t>
            </a: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JESUS, O CENTRO </a:t>
            </a:r>
          </a:p>
          <a:p>
            <a:pPr algn="ctr"/>
            <a:r>
              <a:rPr lang="pt-BR" sz="2400" dirty="0" smtClean="0">
                <a:solidFill>
                  <a:schemeClr val="bg1"/>
                </a:solidFill>
                <a:effectLst>
                  <a:outerShdw blurRad="38100" dist="38100" dir="2700000" algn="tl">
                    <a:srgbClr val="000000">
                      <a:alpha val="43137"/>
                    </a:srgbClr>
                  </a:outerShdw>
                </a:effectLst>
                <a:latin typeface="Impact" panose="020B0806030902050204" pitchFamily="34" charset="0"/>
              </a:rPr>
              <a:t>DA NOSSA FÉ.</a:t>
            </a:r>
            <a:endParaRPr lang="pt-BR" sz="2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248975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Retângulo 1"/>
          <p:cNvSpPr/>
          <p:nvPr/>
        </p:nvSpPr>
        <p:spPr>
          <a:xfrm>
            <a:off x="-26167" y="267494"/>
            <a:ext cx="9170167" cy="4662815"/>
          </a:xfrm>
          <a:prstGeom prst="rect">
            <a:avLst/>
          </a:prstGeom>
        </p:spPr>
        <p:txBody>
          <a:bodyPr wrap="square">
            <a:spAutoFit/>
          </a:bodyPr>
          <a:lstStyle/>
          <a:p>
            <a:pPr algn="ct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O </a:t>
            </a:r>
            <a:r>
              <a:rPr lang="pt-BR" sz="3300" dirty="0" smtClean="0">
                <a:solidFill>
                  <a:srgbClr val="FFFF00"/>
                </a:solidFill>
                <a:effectLst>
                  <a:outerShdw blurRad="38100" dist="38100" dir="2700000" algn="tl">
                    <a:srgbClr val="000000">
                      <a:alpha val="43137"/>
                    </a:srgbClr>
                  </a:outerShdw>
                </a:effectLst>
                <a:latin typeface="Impact" panose="020B0806030902050204" pitchFamily="34" charset="0"/>
              </a:rPr>
              <a:t>DIA MUNDIAL DE ORAÇÃO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É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UM MOVIMENTO </a:t>
            </a:r>
            <a:endPar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endParaRPr>
          </a:p>
          <a:p>
            <a:pPr algn="ct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QUE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REÚNE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CRISTÃOS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DE TODO O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MUNDO  </a:t>
            </a:r>
          </a:p>
          <a:p>
            <a:pPr algn="ct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 </a:t>
            </a:r>
            <a:r>
              <a:rPr lang="pt-BR" sz="3300" i="1" dirty="0" smtClean="0">
                <a:solidFill>
                  <a:schemeClr val="bg1"/>
                </a:solidFill>
                <a:effectLst>
                  <a:outerShdw blurRad="38100" dist="38100" dir="2700000" algn="tl">
                    <a:srgbClr val="000000">
                      <a:alpha val="43137"/>
                    </a:srgbClr>
                  </a:outerShdw>
                </a:effectLst>
                <a:latin typeface="Impact" panose="020B0806030902050204" pitchFamily="34" charset="0"/>
              </a:rPr>
              <a:t>RAÇAS, CULTURAS E TRADIÇÕES RELIGIOSAS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 </a:t>
            </a:r>
          </a:p>
          <a:p>
            <a:pPr algn="ct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PARA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OBSERVAR UM DIA COMUM À ORAÇÃO,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QUE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É A PRIMEIRA SEXTA-FEIRA DE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MARÇO. O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MOVIMENTO INICIOU-SE EM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1887 E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É REALIZADO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EM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170 PAÍSES. </a:t>
            </a:r>
            <a:endPar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endParaRPr>
          </a:p>
          <a:p>
            <a:pPr algn="ct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CADA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ANO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UMA NAÇÃO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DIFERENTE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PREPARA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A LITURGIA.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PARA 2022,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A TAREFA COUBE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ÀS </a:t>
            </a:r>
            <a:r>
              <a:rPr lang="pt-BR" sz="3300" dirty="0">
                <a:solidFill>
                  <a:schemeClr val="bg1"/>
                </a:solidFill>
                <a:effectLst>
                  <a:outerShdw blurRad="38100" dist="38100" dir="2700000" algn="tl">
                    <a:srgbClr val="000000">
                      <a:alpha val="43137"/>
                    </a:srgbClr>
                  </a:outerShdw>
                </a:effectLst>
                <a:latin typeface="Impact" panose="020B0806030902050204" pitchFamily="34" charset="0"/>
              </a:rPr>
              <a:t>MULHERES </a:t>
            </a:r>
            <a:r>
              <a:rPr lang="pt-BR" sz="3300" dirty="0" smtClean="0">
                <a:solidFill>
                  <a:schemeClr val="bg1"/>
                </a:solidFill>
                <a:effectLst>
                  <a:outerShdw blurRad="38100" dist="38100" dir="2700000" algn="tl">
                    <a:srgbClr val="000000">
                      <a:alpha val="43137"/>
                    </a:srgbClr>
                  </a:outerShdw>
                </a:effectLst>
                <a:latin typeface="Impact" panose="020B0806030902050204" pitchFamily="34" charset="0"/>
              </a:rPr>
              <a:t>DA INGLATERRA, PAÍS DE GALES E IRLANDA DO NORTE.</a:t>
            </a:r>
            <a:endParaRPr lang="pt-BR" sz="3300"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363155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071" y="15648"/>
            <a:ext cx="6688501" cy="5127851"/>
          </a:xfrm>
          <a:prstGeom prst="rect">
            <a:avLst/>
          </a:prstGeom>
        </p:spPr>
      </p:pic>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275607"/>
            <a:ext cx="1905752" cy="1281608"/>
          </a:xfrm>
          <a:prstGeom prst="rect">
            <a:avLst/>
          </a:prstGeom>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236" y="4072923"/>
            <a:ext cx="1901454" cy="1070575"/>
          </a:xfrm>
          <a:prstGeom prst="rect">
            <a:avLst/>
          </a:prstGeom>
        </p:spPr>
      </p:pic>
      <p:pic>
        <p:nvPicPr>
          <p:cNvPr id="7" name="Imagem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016"/>
            <a:ext cx="1923948" cy="1133606"/>
          </a:xfrm>
          <a:prstGeom prst="rect">
            <a:avLst/>
          </a:prstGeom>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2746273"/>
            <a:ext cx="1923948" cy="1137591"/>
          </a:xfrm>
          <a:prstGeom prst="rect">
            <a:avLst/>
          </a:prstGeom>
        </p:spPr>
      </p:pic>
      <p:sp>
        <p:nvSpPr>
          <p:cNvPr id="9" name="CaixaDeTexto 8"/>
          <p:cNvSpPr txBox="1"/>
          <p:nvPr/>
        </p:nvSpPr>
        <p:spPr>
          <a:xfrm rot="16200000">
            <a:off x="-638663" y="2164074"/>
            <a:ext cx="6012160" cy="830997"/>
          </a:xfrm>
          <a:prstGeom prst="rect">
            <a:avLst/>
          </a:prstGeom>
          <a:noFill/>
        </p:spPr>
        <p:txBody>
          <a:bodyPr wrap="square" rtlCol="0">
            <a:spAutoFit/>
          </a:bodyPr>
          <a:lstStyle/>
          <a:p>
            <a:pPr algn="ctr"/>
            <a:r>
              <a:rPr lang="pt-BR" sz="4800" dirty="0" smtClean="0">
                <a:solidFill>
                  <a:schemeClr val="bg1"/>
                </a:solidFill>
                <a:effectLst>
                  <a:outerShdw blurRad="38100" dist="38100" dir="2700000" algn="tl">
                    <a:srgbClr val="000000">
                      <a:alpha val="43137"/>
                    </a:srgbClr>
                  </a:outerShdw>
                </a:effectLst>
                <a:latin typeface="Arial Black" panose="020B0A04020102020204" pitchFamily="34" charset="0"/>
              </a:rPr>
              <a:t>REINO UNIDO</a:t>
            </a:r>
            <a:endParaRPr lang="pt-BR" sz="4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018103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0" y="65187"/>
            <a:ext cx="9144000" cy="5078313"/>
          </a:xfrm>
          <a:prstGeom prst="rect">
            <a:avLst/>
          </a:prstGeom>
          <a:noFill/>
        </p:spPr>
        <p:txBody>
          <a:bodyPr wrap="square" rtlCol="0">
            <a:spAutoFit/>
          </a:bodyPr>
          <a:lstStyle/>
          <a:p>
            <a:pPr algn="ctr"/>
            <a:r>
              <a:rPr lang="pt-BR" sz="3600" dirty="0" smtClean="0">
                <a:solidFill>
                  <a:srgbClr val="002060"/>
                </a:solidFill>
                <a:latin typeface="Impact" panose="020B0806030902050204" pitchFamily="34" charset="0"/>
              </a:rPr>
              <a:t>O REINO UNIDO É COMPOSTO POR INGLATERRA,</a:t>
            </a:r>
          </a:p>
          <a:p>
            <a:pPr algn="ctr"/>
            <a:r>
              <a:rPr lang="pt-BR" sz="3600" dirty="0" smtClean="0">
                <a:solidFill>
                  <a:srgbClr val="002060"/>
                </a:solidFill>
                <a:latin typeface="Impact" panose="020B0806030902050204" pitchFamily="34" charset="0"/>
              </a:rPr>
              <a:t>PAÍS DE GALES, IRLANDA DO NORTE E </a:t>
            </a:r>
            <a:r>
              <a:rPr lang="pt-BR" sz="3600" dirty="0" smtClean="0">
                <a:solidFill>
                  <a:srgbClr val="002060"/>
                </a:solidFill>
                <a:effectLst>
                  <a:glow rad="228600">
                    <a:schemeClr val="accent3">
                      <a:satMod val="175000"/>
                      <a:alpha val="40000"/>
                    </a:schemeClr>
                  </a:glow>
                </a:effectLst>
                <a:latin typeface="Impact" panose="020B0806030902050204" pitchFamily="34" charset="0"/>
              </a:rPr>
              <a:t>ESCÓCIA</a:t>
            </a:r>
            <a:r>
              <a:rPr lang="pt-BR" sz="3600" dirty="0" smtClean="0">
                <a:solidFill>
                  <a:srgbClr val="002060"/>
                </a:solidFill>
                <a:latin typeface="Impact" panose="020B0806030902050204" pitchFamily="34" charset="0"/>
              </a:rPr>
              <a:t>.</a:t>
            </a:r>
          </a:p>
          <a:p>
            <a:pPr algn="ctr"/>
            <a:r>
              <a:rPr lang="pt-BR" sz="3600" dirty="0" smtClean="0">
                <a:solidFill>
                  <a:srgbClr val="002060"/>
                </a:solidFill>
                <a:latin typeface="Impact" panose="020B0806030902050204" pitchFamily="34" charset="0"/>
              </a:rPr>
              <a:t>LOCALIZA-SE NAS ILHAS BRITÂNICAS, JUNTO AO MAR DO NORTE. SÃO 244 MIL KM² (=SP) COM 64 MILHÕES DE HABITANTES (=SP+RJ). HISTORICAMENTE, ERAM COLONIZADORES, EXPLORANDO E FUNDANDO DIVERSAS NAÇÕES (ESTADOS UNIDOS + </a:t>
            </a:r>
            <a:r>
              <a:rPr lang="pt-BR" sz="3600" dirty="0" smtClean="0">
                <a:solidFill>
                  <a:srgbClr val="002060"/>
                </a:solidFill>
                <a:effectLst>
                  <a:glow rad="228600">
                    <a:schemeClr val="accent6">
                      <a:satMod val="175000"/>
                      <a:alpha val="40000"/>
                    </a:schemeClr>
                  </a:glow>
                </a:effectLst>
                <a:latin typeface="Impact" panose="020B0806030902050204" pitchFamily="34" charset="0"/>
              </a:rPr>
              <a:t>GUIANA</a:t>
            </a:r>
            <a:r>
              <a:rPr lang="pt-BR" sz="3600" dirty="0" smtClean="0">
                <a:solidFill>
                  <a:srgbClr val="002060"/>
                </a:solidFill>
                <a:latin typeface="Impact" panose="020B0806030902050204" pitchFamily="34" charset="0"/>
              </a:rPr>
              <a:t>). MAS, TAMBÉM</a:t>
            </a:r>
          </a:p>
          <a:p>
            <a:pPr algn="ctr"/>
            <a:r>
              <a:rPr lang="pt-BR" sz="3600" dirty="0" smtClean="0">
                <a:solidFill>
                  <a:srgbClr val="002060"/>
                </a:solidFill>
                <a:latin typeface="Impact" panose="020B0806030902050204" pitchFamily="34" charset="0"/>
              </a:rPr>
              <a:t>ACOLHIAM E ACOLHEM PESSOAS...</a:t>
            </a:r>
          </a:p>
        </p:txBody>
      </p:sp>
    </p:spTree>
    <p:extLst>
      <p:ext uri="{BB962C8B-B14F-4D97-AF65-F5344CB8AC3E}">
        <p14:creationId xmlns:p14="http://schemas.microsoft.com/office/powerpoint/2010/main" val="13392159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 name="CaixaDeTexto 3"/>
          <p:cNvSpPr txBox="1"/>
          <p:nvPr/>
        </p:nvSpPr>
        <p:spPr>
          <a:xfrm>
            <a:off x="0" y="65187"/>
            <a:ext cx="9144000" cy="5078313"/>
          </a:xfrm>
          <a:prstGeom prst="rect">
            <a:avLst/>
          </a:prstGeom>
          <a:noFill/>
        </p:spPr>
        <p:txBody>
          <a:bodyPr wrap="square" rtlCol="0">
            <a:spAutoFit/>
          </a:bodyPr>
          <a:lstStyle/>
          <a:p>
            <a:pPr algn="ctr"/>
            <a:r>
              <a:rPr lang="pt-BR" sz="3600" dirty="0" smtClean="0">
                <a:solidFill>
                  <a:srgbClr val="0E3E30"/>
                </a:solidFill>
                <a:latin typeface="Impact" panose="020B0806030902050204" pitchFamily="34" charset="0"/>
              </a:rPr>
              <a:t>DESDE EXILADOS POLÍTICOS ATÉ RELIGIOSOS. </a:t>
            </a:r>
          </a:p>
          <a:p>
            <a:pPr algn="ctr"/>
            <a:r>
              <a:rPr lang="pt-BR" sz="3600" dirty="0" smtClean="0">
                <a:solidFill>
                  <a:srgbClr val="0E3E30"/>
                </a:solidFill>
                <a:latin typeface="Impact" panose="020B0806030902050204" pitchFamily="34" charset="0"/>
              </a:rPr>
              <a:t>DA MESMA FORMA, MUITA MÃO DE OBRA VEIO </a:t>
            </a:r>
          </a:p>
          <a:p>
            <a:pPr algn="ctr"/>
            <a:r>
              <a:rPr lang="pt-BR" sz="3600" dirty="0" smtClean="0">
                <a:solidFill>
                  <a:srgbClr val="0E3E30"/>
                </a:solidFill>
                <a:latin typeface="Impact" panose="020B0806030902050204" pitchFamily="34" charset="0"/>
              </a:rPr>
              <a:t>DAS TERRAS COLONIZADAS. NAS ÚLTIMAS DÉCADAS, AS PORTAS SE ABRIRAM PARA PESSOAS DE TODOS OS CANTOS DO MUNDO. OU SEJA, </a:t>
            </a:r>
          </a:p>
          <a:p>
            <a:pPr algn="ctr"/>
            <a:r>
              <a:rPr lang="pt-BR" sz="3600" dirty="0" smtClean="0">
                <a:solidFill>
                  <a:srgbClr val="0E3E30"/>
                </a:solidFill>
                <a:latin typeface="Impact" panose="020B0806030902050204" pitchFamily="34" charset="0"/>
              </a:rPr>
              <a:t>ALÉM DOS DIALETOS LOCAIS, HÁ UMA MISTURA </a:t>
            </a:r>
          </a:p>
          <a:p>
            <a:pPr algn="ctr"/>
            <a:r>
              <a:rPr lang="pt-BR" sz="3600" dirty="0" smtClean="0">
                <a:solidFill>
                  <a:srgbClr val="0E3E30"/>
                </a:solidFill>
                <a:latin typeface="Impact" panose="020B0806030902050204" pitchFamily="34" charset="0"/>
              </a:rPr>
              <a:t>DE LÍNGUAS, RELIGIÕES E CULTURAS. </a:t>
            </a:r>
          </a:p>
          <a:p>
            <a:pPr algn="ctr"/>
            <a:r>
              <a:rPr lang="pt-BR" sz="3600" dirty="0" smtClean="0">
                <a:solidFill>
                  <a:srgbClr val="0E3E30"/>
                </a:solidFill>
                <a:latin typeface="Impact" panose="020B0806030902050204" pitchFamily="34" charset="0"/>
              </a:rPr>
              <a:t>HÁ TAMBÉM MUITA DESIGUALDADE. SE OBSERVA TANTO BEM ESTAR SOCIAL, QUANTO POBREZA.</a:t>
            </a:r>
          </a:p>
        </p:txBody>
      </p:sp>
    </p:spTree>
    <p:extLst>
      <p:ext uri="{BB962C8B-B14F-4D97-AF65-F5344CB8AC3E}">
        <p14:creationId xmlns:p14="http://schemas.microsoft.com/office/powerpoint/2010/main" val="22893586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CaixaDeTexto 1"/>
          <p:cNvSpPr txBox="1"/>
          <p:nvPr/>
        </p:nvSpPr>
        <p:spPr>
          <a:xfrm>
            <a:off x="0" y="65187"/>
            <a:ext cx="9144000" cy="5078313"/>
          </a:xfrm>
          <a:prstGeom prst="rect">
            <a:avLst/>
          </a:prstGeom>
        </p:spPr>
        <p:txBody>
          <a:bodyPr wrap="square" rtlCol="0">
            <a:spAutoFit/>
          </a:bodyPr>
          <a:lstStyle/>
          <a:p>
            <a:pPr algn="ctr"/>
            <a:r>
              <a:rPr lang="pt-BR" sz="3600" dirty="0" smtClean="0">
                <a:solidFill>
                  <a:srgbClr val="9A0000"/>
                </a:solidFill>
                <a:latin typeface="Impact" panose="020B0806030902050204" pitchFamily="34" charset="0"/>
              </a:rPr>
              <a:t>O REINO UNIDO É UMA POTÊNCIA MUNDIAL, DOMINANDO ÁREAS CIENTÍFICAS E DE TECNOLOGIAS, INCLUSIVE NUCLEAR. AJUDOU A CRIAR A UNIÃO EUROPÉIA, MAS RECENTENTEMENTE OPTOU PELA SAÍDA, SEM UNANIMIDADE GERAL. </a:t>
            </a:r>
          </a:p>
          <a:p>
            <a:pPr algn="ctr"/>
            <a:r>
              <a:rPr lang="pt-BR" sz="3600" dirty="0" smtClean="0">
                <a:solidFill>
                  <a:srgbClr val="9A0000"/>
                </a:solidFill>
                <a:latin typeface="Impact" panose="020B0806030902050204" pitchFamily="34" charset="0"/>
              </a:rPr>
              <a:t>60% DA POPULAÇÃO É CRISTÃ. 25% SÃO ATEUS. </a:t>
            </a:r>
          </a:p>
          <a:p>
            <a:pPr algn="ctr"/>
            <a:r>
              <a:rPr lang="pt-BR" sz="3600" dirty="0" smtClean="0">
                <a:solidFill>
                  <a:srgbClr val="9A0000"/>
                </a:solidFill>
                <a:latin typeface="Impact" panose="020B0806030902050204" pitchFamily="34" charset="0"/>
              </a:rPr>
              <a:t>A PRINCIPAL DENOMINAÇÃO É A ANGLICANA, </a:t>
            </a:r>
          </a:p>
          <a:p>
            <a:pPr algn="ctr"/>
            <a:r>
              <a:rPr lang="pt-BR" sz="3600" dirty="0" smtClean="0">
                <a:solidFill>
                  <a:srgbClr val="9A0000"/>
                </a:solidFill>
                <a:latin typeface="Impact" panose="020B0806030902050204" pitchFamily="34" charset="0"/>
              </a:rPr>
              <a:t>QUE É “ESTATAL”. OU SEJA, QUEM MANDA </a:t>
            </a:r>
          </a:p>
          <a:p>
            <a:pPr algn="ctr"/>
            <a:r>
              <a:rPr lang="pt-BR" sz="3600" dirty="0" smtClean="0">
                <a:solidFill>
                  <a:srgbClr val="9A0000"/>
                </a:solidFill>
                <a:latin typeface="Impact" panose="020B0806030902050204" pitchFamily="34" charset="0"/>
              </a:rPr>
              <a:t>É A RAINHA ELIZABETH II.</a:t>
            </a:r>
          </a:p>
        </p:txBody>
      </p:sp>
    </p:spTree>
    <p:extLst>
      <p:ext uri="{BB962C8B-B14F-4D97-AF65-F5344CB8AC3E}">
        <p14:creationId xmlns:p14="http://schemas.microsoft.com/office/powerpoint/2010/main" val="8459915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367908" cy="2917056"/>
          </a:xfrm>
          <a:prstGeom prst="rect">
            <a:avLst/>
          </a:prstGeom>
        </p:spPr>
      </p:pic>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7908" y="1"/>
            <a:ext cx="4768910" cy="2917056"/>
          </a:xfrm>
          <a:prstGeom prst="rect">
            <a:avLst/>
          </a:prstGeom>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917056"/>
            <a:ext cx="1907704" cy="2226444"/>
          </a:xfrm>
          <a:prstGeom prst="rect">
            <a:avLst/>
          </a:prstGeom>
        </p:spPr>
      </p:pic>
      <p:pic>
        <p:nvPicPr>
          <p:cNvPr id="5" name="Imagem 4"/>
          <p:cNvPicPr>
            <a:picLocks noChangeAspect="1"/>
          </p:cNvPicPr>
          <p:nvPr/>
        </p:nvPicPr>
        <p:blipFill rotWithShape="1">
          <a:blip r:embed="rId5">
            <a:extLst>
              <a:ext uri="{28A0092B-C50C-407E-A947-70E740481C1C}">
                <a14:useLocalDpi xmlns:a14="http://schemas.microsoft.com/office/drawing/2010/main" val="0"/>
              </a:ext>
            </a:extLst>
          </a:blip>
          <a:srcRect l="28631" r="25070" b="2311"/>
          <a:stretch/>
        </p:blipFill>
        <p:spPr>
          <a:xfrm>
            <a:off x="2160276" y="2917055"/>
            <a:ext cx="1947878" cy="2226445"/>
          </a:xfrm>
          <a:prstGeom prst="rect">
            <a:avLst/>
          </a:prstGeom>
        </p:spPr>
      </p:pic>
      <p:pic>
        <p:nvPicPr>
          <p:cNvPr id="6" name="Imagem 5"/>
          <p:cNvPicPr>
            <a:picLocks noChangeAspect="1"/>
          </p:cNvPicPr>
          <p:nvPr/>
        </p:nvPicPr>
        <p:blipFill rotWithShape="1">
          <a:blip r:embed="rId6">
            <a:extLst>
              <a:ext uri="{28A0092B-C50C-407E-A947-70E740481C1C}">
                <a14:useLocalDpi xmlns:a14="http://schemas.microsoft.com/office/drawing/2010/main" val="0"/>
              </a:ext>
            </a:extLst>
          </a:blip>
          <a:srcRect l="17711" r="17786"/>
          <a:stretch/>
        </p:blipFill>
        <p:spPr>
          <a:xfrm>
            <a:off x="4367908" y="2917054"/>
            <a:ext cx="2304256" cy="2226446"/>
          </a:xfrm>
          <a:prstGeom prst="rect">
            <a:avLst/>
          </a:prstGeom>
        </p:spPr>
      </p:pic>
      <p:pic>
        <p:nvPicPr>
          <p:cNvPr id="7" name="Imagem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17554" y="2917054"/>
            <a:ext cx="2226446" cy="2226446"/>
          </a:xfrm>
          <a:prstGeom prst="rect">
            <a:avLst/>
          </a:prstGeom>
        </p:spPr>
      </p:pic>
      <p:sp>
        <p:nvSpPr>
          <p:cNvPr id="8" name="CaixaDeTexto 7"/>
          <p:cNvSpPr txBox="1"/>
          <p:nvPr/>
        </p:nvSpPr>
        <p:spPr>
          <a:xfrm>
            <a:off x="10935" y="4371950"/>
            <a:ext cx="1914886" cy="369332"/>
          </a:xfrm>
          <a:prstGeom prst="rect">
            <a:avLst/>
          </a:prstGeom>
          <a:noFill/>
        </p:spPr>
        <p:txBody>
          <a:bodyPr wrap="square" rtlCol="0">
            <a:spAutoFit/>
          </a:bodyPr>
          <a:lstStyle/>
          <a:p>
            <a:pPr algn="ctr"/>
            <a:r>
              <a:rPr lang="pt-BR" dirty="0" smtClean="0">
                <a:solidFill>
                  <a:schemeClr val="bg2"/>
                </a:solidFill>
                <a:latin typeface="Impact" panose="020B0806030902050204" pitchFamily="34" charset="0"/>
              </a:rPr>
              <a:t>SHAKESPEARE</a:t>
            </a:r>
            <a:endParaRPr lang="pt-BR" dirty="0">
              <a:solidFill>
                <a:schemeClr val="bg2"/>
              </a:solidFill>
              <a:latin typeface="Impact" panose="020B0806030902050204" pitchFamily="34" charset="0"/>
            </a:endParaRPr>
          </a:p>
        </p:txBody>
      </p:sp>
      <p:sp>
        <p:nvSpPr>
          <p:cNvPr id="9" name="CaixaDeTexto 8"/>
          <p:cNvSpPr txBox="1"/>
          <p:nvPr/>
        </p:nvSpPr>
        <p:spPr>
          <a:xfrm>
            <a:off x="2160276" y="4556616"/>
            <a:ext cx="1947878" cy="369332"/>
          </a:xfrm>
          <a:prstGeom prst="rect">
            <a:avLst/>
          </a:prstGeom>
          <a:noFill/>
        </p:spPr>
        <p:txBody>
          <a:bodyPr wrap="square" rtlCol="0">
            <a:spAutoFit/>
          </a:bodyPr>
          <a:lstStyle/>
          <a:p>
            <a:pPr algn="ctr"/>
            <a:r>
              <a:rPr lang="pt-BR" dirty="0" smtClean="0">
                <a:solidFill>
                  <a:schemeClr val="bg2"/>
                </a:solidFill>
                <a:effectLst>
                  <a:outerShdw blurRad="38100" dist="38100" dir="2700000" algn="tl">
                    <a:srgbClr val="000000">
                      <a:alpha val="43137"/>
                    </a:srgbClr>
                  </a:outerShdw>
                </a:effectLst>
                <a:latin typeface="Impact" panose="020B0806030902050204" pitchFamily="34" charset="0"/>
              </a:rPr>
              <a:t>SPURGEON</a:t>
            </a:r>
            <a:endParaRPr lang="pt-BR" dirty="0">
              <a:solidFill>
                <a:schemeClr val="bg2"/>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1056987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amisa do Chelsea home 2021/2022 - Versão Jogador - MG CAMISAS FUTEBOL"/>
          <p:cNvPicPr>
            <a:picLocks noChangeAspect="1" noChangeArrowheads="1"/>
          </p:cNvPicPr>
          <p:nvPr/>
        </p:nvPicPr>
        <p:blipFill rotWithShape="1">
          <a:blip r:embed="rId2">
            <a:extLst>
              <a:ext uri="{28A0092B-C50C-407E-A947-70E740481C1C}">
                <a14:useLocalDpi xmlns:a14="http://schemas.microsoft.com/office/drawing/2010/main" val="0"/>
              </a:ext>
            </a:extLst>
          </a:blip>
          <a:srcRect l="20647" r="18551"/>
          <a:stretch/>
        </p:blipFill>
        <p:spPr bwMode="auto">
          <a:xfrm>
            <a:off x="0" y="0"/>
            <a:ext cx="4499992" cy="51435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499992" y="0"/>
            <a:ext cx="4644008" cy="5143500"/>
          </a:xfrm>
          <a:prstGeom prst="rect">
            <a:avLst/>
          </a:prstGeom>
        </p:spPr>
      </p:pic>
    </p:spTree>
    <p:extLst>
      <p:ext uri="{BB962C8B-B14F-4D97-AF65-F5344CB8AC3E}">
        <p14:creationId xmlns:p14="http://schemas.microsoft.com/office/powerpoint/2010/main" val="41466407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aixaDeTexto 1"/>
          <p:cNvSpPr txBox="1"/>
          <p:nvPr/>
        </p:nvSpPr>
        <p:spPr>
          <a:xfrm>
            <a:off x="4648095" y="3204508"/>
            <a:ext cx="4471660" cy="1938992"/>
          </a:xfrm>
          <a:prstGeom prst="rect">
            <a:avLst/>
          </a:prstGeom>
          <a:noFill/>
        </p:spPr>
        <p:txBody>
          <a:bodyPr wrap="square" rtlCol="0">
            <a:spAutoFit/>
          </a:bodyPr>
          <a:lstStyle/>
          <a:p>
            <a:pPr algn="ctr"/>
            <a:r>
              <a:rPr lang="pt-BR" sz="4000" dirty="0" smtClean="0">
                <a:solidFill>
                  <a:schemeClr val="bg1"/>
                </a:solidFill>
                <a:effectLst>
                  <a:outerShdw blurRad="38100" dist="38100" dir="2700000" algn="tl">
                    <a:srgbClr val="000000">
                      <a:alpha val="43137"/>
                    </a:srgbClr>
                  </a:outerShdw>
                </a:effectLst>
                <a:latin typeface="Impact" panose="020B0806030902050204" pitchFamily="34" charset="0"/>
              </a:rPr>
              <a:t>APRESENTAÇÃO</a:t>
            </a:r>
          </a:p>
          <a:p>
            <a:pPr algn="ctr"/>
            <a:r>
              <a:rPr lang="pt-BR" sz="4000" dirty="0" smtClean="0">
                <a:solidFill>
                  <a:schemeClr val="bg1"/>
                </a:solidFill>
                <a:effectLst>
                  <a:outerShdw blurRad="38100" dist="38100" dir="2700000" algn="tl">
                    <a:srgbClr val="000000">
                      <a:alpha val="43137"/>
                    </a:srgbClr>
                  </a:outerShdw>
                </a:effectLst>
                <a:latin typeface="Impact" panose="020B0806030902050204" pitchFamily="34" charset="0"/>
              </a:rPr>
              <a:t>DA EQUIPE</a:t>
            </a:r>
          </a:p>
          <a:p>
            <a:pPr algn="ctr"/>
            <a:r>
              <a:rPr lang="pt-BR" sz="4000" dirty="0" smtClean="0">
                <a:solidFill>
                  <a:schemeClr val="bg1"/>
                </a:solidFill>
                <a:effectLst>
                  <a:outerShdw blurRad="38100" dist="38100" dir="2700000" algn="tl">
                    <a:srgbClr val="000000">
                      <a:alpha val="43137"/>
                    </a:srgbClr>
                  </a:outerShdw>
                </a:effectLst>
                <a:latin typeface="Impact" panose="020B0806030902050204" pitchFamily="34" charset="0"/>
              </a:rPr>
              <a:t>DE LOUVOR</a:t>
            </a:r>
            <a:endParaRPr lang="pt-BR" sz="4000" dirty="0">
              <a:solidFill>
                <a:schemeClr val="bg1"/>
              </a:solidFill>
              <a:effectLst>
                <a:outerShdw blurRad="38100" dist="38100" dir="2700000" algn="tl">
                  <a:srgbClr val="000000">
                    <a:alpha val="43137"/>
                  </a:srgbClr>
                </a:outerShdw>
              </a:effectLst>
              <a:latin typeface="Impact" panose="020B0806030902050204" pitchFamily="34" charset="0"/>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9119754" cy="5143500"/>
          </a:xfrm>
          <a:prstGeom prst="rect">
            <a:avLst/>
          </a:prstGeom>
        </p:spPr>
      </p:pic>
      <p:sp>
        <p:nvSpPr>
          <p:cNvPr id="5" name="CaixaDeTexto 4"/>
          <p:cNvSpPr txBox="1"/>
          <p:nvPr/>
        </p:nvSpPr>
        <p:spPr>
          <a:xfrm>
            <a:off x="281467" y="123478"/>
            <a:ext cx="6602458" cy="1107996"/>
          </a:xfrm>
          <a:prstGeom prst="rect">
            <a:avLst/>
          </a:prstGeom>
          <a:noFill/>
        </p:spPr>
        <p:txBody>
          <a:bodyPr wrap="square" rtlCol="0">
            <a:spAutoFit/>
          </a:bodyPr>
          <a:lstStyle/>
          <a:p>
            <a:pPr algn="ctr"/>
            <a:r>
              <a:rPr lang="pt-BR" sz="6600" dirty="0" smtClean="0">
                <a:solidFill>
                  <a:schemeClr val="bg1"/>
                </a:solidFill>
                <a:effectLst>
                  <a:outerShdw blurRad="38100" dist="38100" dir="2700000" algn="tl">
                    <a:srgbClr val="000000">
                      <a:alpha val="43137"/>
                    </a:srgbClr>
                  </a:outerShdw>
                </a:effectLst>
                <a:latin typeface="Impact" panose="020B0806030902050204" pitchFamily="34" charset="0"/>
              </a:rPr>
              <a:t>EQUIPE DE LOUVOR</a:t>
            </a:r>
            <a:endParaRPr lang="pt-BR" sz="66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
        <p:nvSpPr>
          <p:cNvPr id="6" name="CaixaDeTexto 5"/>
          <p:cNvSpPr txBox="1"/>
          <p:nvPr/>
        </p:nvSpPr>
        <p:spPr>
          <a:xfrm>
            <a:off x="4860032" y="4035504"/>
            <a:ext cx="4259723" cy="1107996"/>
          </a:xfrm>
          <a:prstGeom prst="rect">
            <a:avLst/>
          </a:prstGeom>
          <a:noFill/>
        </p:spPr>
        <p:txBody>
          <a:bodyPr wrap="square" rtlCol="0">
            <a:spAutoFit/>
          </a:bodyPr>
          <a:lstStyle/>
          <a:p>
            <a:pPr algn="ctr"/>
            <a:r>
              <a:rPr lang="pt-BR" sz="6600" dirty="0" smtClean="0">
                <a:solidFill>
                  <a:schemeClr val="bg1"/>
                </a:solidFill>
                <a:effectLst>
                  <a:outerShdw blurRad="38100" dist="38100" dir="2700000" algn="tl">
                    <a:srgbClr val="000000">
                      <a:alpha val="43137"/>
                    </a:srgbClr>
                  </a:outerShdw>
                </a:effectLst>
                <a:latin typeface="Impact" panose="020B0806030902050204" pitchFamily="34" charset="0"/>
              </a:rPr>
              <a:t>LITURGIA</a:t>
            </a:r>
            <a:endParaRPr lang="pt-BR" sz="66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8147986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Elipse 3"/>
          <p:cNvSpPr/>
          <p:nvPr/>
        </p:nvSpPr>
        <p:spPr>
          <a:xfrm>
            <a:off x="3563888" y="267493"/>
            <a:ext cx="3888432" cy="151216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800" dirty="0" smtClean="0">
                <a:solidFill>
                  <a:srgbClr val="FF0000"/>
                </a:solidFill>
                <a:latin typeface="Impact" panose="020B0806030902050204" pitchFamily="34" charset="0"/>
              </a:rPr>
              <a:t>MULHERES</a:t>
            </a:r>
            <a:endParaRPr lang="pt-BR" sz="4800" dirty="0">
              <a:solidFill>
                <a:srgbClr val="FF0000"/>
              </a:solidFill>
              <a:latin typeface="Impact" panose="020B0806030902050204" pitchFamily="34" charset="0"/>
            </a:endParaRPr>
          </a:p>
        </p:txBody>
      </p:sp>
      <p:sp>
        <p:nvSpPr>
          <p:cNvPr id="7" name="Elipse 6"/>
          <p:cNvSpPr/>
          <p:nvPr/>
        </p:nvSpPr>
        <p:spPr>
          <a:xfrm>
            <a:off x="3563888" y="3363838"/>
            <a:ext cx="3888432" cy="15121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800" dirty="0" smtClean="0">
                <a:solidFill>
                  <a:srgbClr val="0070C0"/>
                </a:solidFill>
                <a:latin typeface="Impact" panose="020B0806030902050204" pitchFamily="34" charset="0"/>
              </a:rPr>
              <a:t>HOMENS</a:t>
            </a:r>
            <a:endParaRPr lang="pt-BR" sz="4800" dirty="0">
              <a:solidFill>
                <a:srgbClr val="0070C0"/>
              </a:solidFill>
              <a:latin typeface="Impact" panose="020B0806030902050204" pitchFamily="34" charset="0"/>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250380" y="1573908"/>
            <a:ext cx="5143502" cy="1995686"/>
          </a:xfrm>
          <a:prstGeom prst="rect">
            <a:avLst/>
          </a:prstGeom>
        </p:spPr>
      </p:pic>
      <p:sp>
        <p:nvSpPr>
          <p:cNvPr id="5" name="CaixaDeTexto 4"/>
          <p:cNvSpPr txBox="1"/>
          <p:nvPr/>
        </p:nvSpPr>
        <p:spPr>
          <a:xfrm>
            <a:off x="2319214" y="2156251"/>
            <a:ext cx="6824786" cy="830997"/>
          </a:xfrm>
          <a:prstGeom prst="rect">
            <a:avLst/>
          </a:prstGeom>
          <a:noFill/>
          <a:ln w="28575">
            <a:solidFill>
              <a:schemeClr val="tx1"/>
            </a:solidFill>
          </a:ln>
        </p:spPr>
        <p:txBody>
          <a:bodyPr wrap="square" rtlCol="0">
            <a:spAutoFit/>
          </a:bodyPr>
          <a:lstStyle/>
          <a:p>
            <a:pPr algn="ctr"/>
            <a:r>
              <a:rPr lang="pt-BR" sz="4800">
                <a:ln>
                  <a:solidFill>
                    <a:sysClr val="windowText" lastClr="000000"/>
                  </a:solidFill>
                </a:ln>
                <a:solidFill>
                  <a:schemeClr val="bg1"/>
                </a:solidFill>
                <a:effectLst>
                  <a:outerShdw blurRad="38100" dist="38100" dir="2700000" algn="tl">
                    <a:srgbClr val="000000">
                      <a:alpha val="43137"/>
                    </a:srgbClr>
                  </a:outerShdw>
                </a:effectLst>
                <a:latin typeface="Impact" panose="020B0806030902050204" pitchFamily="34" charset="0"/>
              </a:rPr>
              <a:t>LEITOR/A OU MINISTRO/A</a:t>
            </a:r>
            <a:endParaRPr lang="pt-BR" sz="4800" dirty="0">
              <a:ln>
                <a:solidFill>
                  <a:sysClr val="windowText" lastClr="000000"/>
                </a:solidFill>
              </a:ln>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28028014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15301" y="4035504"/>
            <a:ext cx="8913397" cy="1107996"/>
          </a:xfrm>
          <a:prstGeom prst="rect">
            <a:avLst/>
          </a:prstGeom>
          <a:noFill/>
        </p:spPr>
        <p:txBody>
          <a:bodyPr wrap="square" rtlCol="0">
            <a:spAutoFit/>
          </a:bodyPr>
          <a:lstStyle/>
          <a:p>
            <a:pPr algn="ctr"/>
            <a:r>
              <a:rPr lang="pt-BR" sz="6600" dirty="0" smtClean="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LITURGIA DE</a:t>
            </a:r>
            <a:r>
              <a:rPr lang="pt-BR" sz="6600" dirty="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 </a:t>
            </a:r>
            <a:r>
              <a:rPr lang="pt-BR" sz="6600" dirty="0" smtClean="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ENTRADA</a:t>
            </a:r>
            <a:endParaRPr lang="pt-BR" sz="6600" dirty="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endParaRPr>
          </a:p>
        </p:txBody>
      </p:sp>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1750"/>
            <a:ext cx="9144000" cy="3863754"/>
          </a:xfrm>
          <a:prstGeom prst="rect">
            <a:avLst/>
          </a:prstGeom>
        </p:spPr>
      </p:pic>
    </p:spTree>
    <p:extLst>
      <p:ext uri="{BB962C8B-B14F-4D97-AF65-F5344CB8AC3E}">
        <p14:creationId xmlns:p14="http://schemas.microsoft.com/office/powerpoint/2010/main" val="1523432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Retângulo 1"/>
          <p:cNvSpPr/>
          <p:nvPr/>
        </p:nvSpPr>
        <p:spPr>
          <a:xfrm>
            <a:off x="0" y="339502"/>
            <a:ext cx="9144000" cy="4339650"/>
          </a:xfrm>
          <a:prstGeom prst="rect">
            <a:avLst/>
          </a:prstGeom>
        </p:spPr>
        <p:txBody>
          <a:bodyPr wrap="square">
            <a:spAutoFit/>
          </a:bodyPr>
          <a:lstStyle/>
          <a:p>
            <a:pPr algn="ctr">
              <a:spcAft>
                <a:spcPts val="0"/>
              </a:spcAft>
            </a:pP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BOM DIA! </a:t>
            </a: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SEJAM BEM VINDOS. SEJAM BEM VINDAS </a:t>
            </a:r>
          </a:p>
          <a:p>
            <a:pPr algn="ctr">
              <a:spcAft>
                <a:spcPts val="0"/>
              </a:spcAft>
            </a:pP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À CELEBRAÇÃO DO DIA MUNDIAL DE ORAÇÃO DE 2022, </a:t>
            </a:r>
          </a:p>
          <a:p>
            <a:pPr algn="ctr">
              <a:spcAft>
                <a:spcPts val="0"/>
              </a:spcAft>
            </a:pP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A QUAL FOI PREPARADA COM CARINHO PELAS MULHERES </a:t>
            </a:r>
          </a:p>
          <a:p>
            <a:pPr algn="ctr">
              <a:spcAft>
                <a:spcPts val="0"/>
              </a:spcAft>
            </a:pP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DO REINO UNIDO. </a:t>
            </a:r>
            <a:endParaRPr lang="pt-BR" sz="3200" dirty="0" smtClean="0">
              <a:ln w="12700" cap="flat" cmpd="sng" algn="ctr">
                <a:solidFill>
                  <a:sysClr val="windowText" lastClr="000000"/>
                </a:solidFill>
                <a:prstDash val="solid"/>
                <a:round/>
              </a:ln>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pt-BR" sz="1000" dirty="0" smtClean="0">
                <a:latin typeface="Impact" panose="020B0806030902050204" pitchFamily="34" charset="0"/>
                <a:ea typeface="Calibri" panose="020F0502020204030204" pitchFamily="34" charset="0"/>
                <a:cs typeface="Times New Roman" panose="02020603050405020304" pitchFamily="18" charset="0"/>
              </a:rPr>
              <a:t> </a:t>
            </a:r>
            <a:endParaRPr lang="pt-BR" sz="1000" dirty="0" smtClean="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pt-BR" sz="3200" dirty="0" smtClean="0">
                <a:solidFill>
                  <a:srgbClr val="C00000"/>
                </a:solidFill>
                <a:latin typeface="Impact" panose="020B0806030902050204" pitchFamily="34" charset="0"/>
                <a:ea typeface="Calibri" panose="020F0502020204030204" pitchFamily="34" charset="0"/>
                <a:cs typeface="Times New Roman" panose="02020603050405020304" pitchFamily="18" charset="0"/>
              </a:rPr>
              <a:t>NO PRINCÍPIO, QUANDO DEUS CRIOU OS CÉUS E A TERRA, DISSE: HAJA LUZ! COMO SÍMBOLO, A VELA ESTÁ NO ALTAR.</a:t>
            </a:r>
          </a:p>
          <a:p>
            <a:pPr algn="ctr">
              <a:spcAft>
                <a:spcPts val="0"/>
              </a:spcAft>
            </a:pPr>
            <a:endParaRPr lang="pt-BR" sz="1000" dirty="0" smtClean="0">
              <a:solidFill>
                <a:srgbClr val="C00000"/>
              </a:solidFill>
              <a:effectLst/>
              <a:latin typeface="Impact" panose="020B0806030902050204" pitchFamily="34" charset="0"/>
              <a:ea typeface="Calibri" panose="020F0502020204030204" pitchFamily="34" charset="0"/>
              <a:cs typeface="Times New Roman" panose="02020603050405020304" pitchFamily="18" charset="0"/>
            </a:endParaRPr>
          </a:p>
          <a:p>
            <a:pPr algn="ctr">
              <a:spcAft>
                <a:spcPts val="0"/>
              </a:spcAft>
            </a:pPr>
            <a:r>
              <a:rPr lang="pt-BR" sz="3200" dirty="0" smtClean="0">
                <a:solidFill>
                  <a:srgbClr val="002060"/>
                </a:solidFill>
                <a:latin typeface="Impact" panose="020B0806030902050204" pitchFamily="34" charset="0"/>
                <a:ea typeface="Calibri" panose="020F0502020204030204" pitchFamily="34" charset="0"/>
                <a:cs typeface="Times New Roman" panose="02020603050405020304" pitchFamily="18" charset="0"/>
              </a:rPr>
              <a:t>COMO IGREJA, ESPERAMOS FIRMEMENTE QUE TODAS </a:t>
            </a:r>
          </a:p>
          <a:p>
            <a:pPr algn="ctr">
              <a:spcAft>
                <a:spcPts val="0"/>
              </a:spcAft>
            </a:pPr>
            <a:r>
              <a:rPr lang="pt-BR" sz="3200" dirty="0" smtClean="0">
                <a:solidFill>
                  <a:srgbClr val="002060"/>
                </a:solidFill>
                <a:latin typeface="Impact" panose="020B0806030902050204" pitchFamily="34" charset="0"/>
                <a:ea typeface="Calibri" panose="020F0502020204030204" pitchFamily="34" charset="0"/>
                <a:cs typeface="Times New Roman" panose="02020603050405020304" pitchFamily="18" charset="0"/>
              </a:rPr>
              <a:t>AS PROMESSAS SE CUMPRAM. EIS A BÍBLIA.</a:t>
            </a:r>
            <a:endParaRPr lang="pt-BR" sz="3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14737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3" name="Retângulo 2"/>
          <p:cNvSpPr/>
          <p:nvPr/>
        </p:nvSpPr>
        <p:spPr>
          <a:xfrm>
            <a:off x="0" y="195486"/>
            <a:ext cx="9144000" cy="4755148"/>
          </a:xfrm>
          <a:prstGeom prst="rect">
            <a:avLst/>
          </a:prstGeom>
        </p:spPr>
        <p:txBody>
          <a:bodyPr wrap="square">
            <a:spAutoFit/>
          </a:bodyPr>
          <a:lstStyle/>
          <a:p>
            <a:pPr algn="ctr">
              <a:spcAft>
                <a:spcPts val="0"/>
              </a:spcAft>
            </a:pPr>
            <a:r>
              <a:rPr lang="pt-BR" sz="3000" dirty="0" smtClean="0">
                <a:latin typeface="Impact" panose="020B0806030902050204" pitchFamily="34" charset="0"/>
                <a:ea typeface="Calibri" panose="020F0502020204030204" pitchFamily="34" charset="0"/>
                <a:cs typeface="Times New Roman" panose="02020603050405020304" pitchFamily="18" charset="0"/>
              </a:rPr>
              <a:t> </a:t>
            </a:r>
            <a:r>
              <a:rPr lang="pt-BR" sz="3100" dirty="0" smtClean="0">
                <a:solidFill>
                  <a:srgbClr val="C00000"/>
                </a:solidFill>
                <a:latin typeface="Impact" panose="020B0806030902050204" pitchFamily="34" charset="0"/>
                <a:ea typeface="Calibri" panose="020F0502020204030204" pitchFamily="34" charset="0"/>
                <a:cs typeface="Times New Roman" panose="02020603050405020304" pitchFamily="18" charset="0"/>
              </a:rPr>
              <a:t>AOS QUE ESTAVAM NAS TREVAS BRILHOU UMA GRANDE </a:t>
            </a:r>
          </a:p>
          <a:p>
            <a:pPr algn="ctr">
              <a:spcAft>
                <a:spcPts val="0"/>
              </a:spcAft>
            </a:pPr>
            <a:r>
              <a:rPr lang="pt-BR" sz="3100" dirty="0" smtClean="0">
                <a:solidFill>
                  <a:srgbClr val="C00000"/>
                </a:solidFill>
                <a:latin typeface="Impact" panose="020B0806030902050204" pitchFamily="34" charset="0"/>
                <a:ea typeface="Calibri" panose="020F0502020204030204" pitchFamily="34" charset="0"/>
                <a:cs typeface="Times New Roman" panose="02020603050405020304" pitchFamily="18" charset="0"/>
              </a:rPr>
              <a:t>LUZ, A QUAL FOI ENVIADA PELO PAI DOS CÉUS AO MUNDO. EIS O MUNDO, AO QUAL ESTÁ DIRECIONADO O AMOR DE DEUS.</a:t>
            </a:r>
          </a:p>
          <a:p>
            <a:pPr algn="ctr">
              <a:spcAft>
                <a:spcPts val="0"/>
              </a:spcAft>
            </a:pPr>
            <a:endParaRPr lang="pt-BR" sz="1100" dirty="0" smtClean="0">
              <a:solidFill>
                <a:srgbClr val="C00000"/>
              </a:solidFill>
              <a:effectLst/>
              <a:latin typeface="Impact" panose="020B0806030902050204" pitchFamily="34" charset="0"/>
              <a:ea typeface="Calibri" panose="020F0502020204030204" pitchFamily="34" charset="0"/>
              <a:cs typeface="Times New Roman" panose="02020603050405020304" pitchFamily="18" charset="0"/>
            </a:endParaRPr>
          </a:p>
          <a:p>
            <a:pPr algn="ctr">
              <a:spcAft>
                <a:spcPts val="0"/>
              </a:spcAft>
            </a:pPr>
            <a:r>
              <a:rPr lang="pt-BR" sz="3100" dirty="0" smtClean="0">
                <a:solidFill>
                  <a:srgbClr val="002060"/>
                </a:solidFill>
                <a:latin typeface="Impact" panose="020B0806030902050204" pitchFamily="34" charset="0"/>
                <a:ea typeface="Calibri" panose="020F0502020204030204" pitchFamily="34" charset="0"/>
                <a:cs typeface="Times New Roman" panose="02020603050405020304" pitchFamily="18" charset="0"/>
              </a:rPr>
              <a:t>COM O CORAÇÃO ILUMINADO E A MENTE ESCLARECIDA, SOMOS DESAFIOS A TESTEMUNHAR NOSSA FÉ DIANTE DO PECADO E CORRUPÇÃO. ONDE HÁ TRISTEZA E DOR, A BELEZA DAS FLORES SE APRESENTA COMO ÂNIMO E ALEGRIA.</a:t>
            </a:r>
          </a:p>
          <a:p>
            <a:pPr algn="ctr">
              <a:spcAft>
                <a:spcPts val="0"/>
              </a:spcAft>
            </a:pPr>
            <a:endParaRPr lang="pt-BR" sz="1100" dirty="0" smtClean="0">
              <a:solidFill>
                <a:srgbClr val="002060"/>
              </a:solidFill>
              <a:latin typeface="Impact" panose="020B0806030902050204" pitchFamily="34" charset="0"/>
              <a:ea typeface="Calibri" panose="020F0502020204030204" pitchFamily="34" charset="0"/>
              <a:cs typeface="Times New Roman" panose="02020603050405020304" pitchFamily="18" charset="0"/>
            </a:endParaRPr>
          </a:p>
          <a:p>
            <a:pPr algn="ctr">
              <a:spcAft>
                <a:spcPts val="0"/>
              </a:spcAft>
            </a:pP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ESTAMOS REUNIDOS EM NOME DO PAI, DO FILHO </a:t>
            </a:r>
          </a:p>
          <a:p>
            <a:pPr algn="ctr">
              <a:spcAft>
                <a:spcPts val="0"/>
              </a:spcAft>
            </a:pPr>
            <a:r>
              <a:rPr lang="pt-BR" sz="3200" b="1" dirty="0" smtClean="0">
                <a:ln w="12700" cap="flat" cmpd="sng" algn="ctr">
                  <a:solidFill>
                    <a:sysClr val="windowText" lastClr="000000"/>
                  </a:solidFill>
                  <a:prstDash val="solid"/>
                  <a:round/>
                </a:ln>
                <a:solidFill>
                  <a:schemeClr val="bg1"/>
                </a:solidFill>
                <a:latin typeface="Impact" panose="020B0806030902050204" pitchFamily="34" charset="0"/>
                <a:ea typeface="Calibri" panose="020F0502020204030204" pitchFamily="34" charset="0"/>
                <a:cs typeface="Times New Roman" panose="02020603050405020304" pitchFamily="18" charset="0"/>
              </a:rPr>
              <a:t>E DO ESPÍRITO SANTO. AMÉM!</a:t>
            </a:r>
            <a:endParaRPr lang="pt-BR" sz="3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182543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752" y="17399"/>
            <a:ext cx="6802644" cy="5101983"/>
          </a:xfrm>
          <a:prstGeom prst="rect">
            <a:avLst/>
          </a:prstGeom>
        </p:spPr>
      </p:pic>
      <p:sp>
        <p:nvSpPr>
          <p:cNvPr id="3" name="CaixaDeTexto 2"/>
          <p:cNvSpPr txBox="1"/>
          <p:nvPr/>
        </p:nvSpPr>
        <p:spPr>
          <a:xfrm>
            <a:off x="179512" y="1995686"/>
            <a:ext cx="7416824" cy="3046988"/>
          </a:xfrm>
          <a:prstGeom prst="rect">
            <a:avLst/>
          </a:prstGeom>
          <a:noFill/>
        </p:spPr>
        <p:txBody>
          <a:bodyPr wrap="square" rtlCol="0">
            <a:spAutoFit/>
          </a:bodyPr>
          <a:lstStyle/>
          <a:p>
            <a:r>
              <a:rPr lang="pt-BR" sz="4800" dirty="0" smtClean="0">
                <a:solidFill>
                  <a:schemeClr val="bg2"/>
                </a:solidFill>
                <a:latin typeface="Impact" panose="020B0806030902050204" pitchFamily="34" charset="0"/>
              </a:rPr>
              <a:t>MULHER </a:t>
            </a:r>
            <a:r>
              <a:rPr lang="pt-BR" sz="4800" dirty="0">
                <a:solidFill>
                  <a:schemeClr val="bg2"/>
                </a:solidFill>
                <a:latin typeface="Impact" panose="020B0806030902050204" pitchFamily="34" charset="0"/>
              </a:rPr>
              <a:t>/ </a:t>
            </a:r>
            <a:r>
              <a:rPr lang="pt-BR" sz="4800" dirty="0" smtClean="0">
                <a:solidFill>
                  <a:schemeClr val="bg2"/>
                </a:solidFill>
                <a:latin typeface="Impact" panose="020B0806030902050204" pitchFamily="34" charset="0"/>
              </a:rPr>
              <a:t>CHAMA</a:t>
            </a:r>
          </a:p>
          <a:p>
            <a:r>
              <a:rPr lang="pt-BR" sz="4800" dirty="0" smtClean="0">
                <a:solidFill>
                  <a:schemeClr val="bg2"/>
                </a:solidFill>
                <a:latin typeface="Impact" panose="020B0806030902050204" pitchFamily="34" charset="0"/>
              </a:rPr>
              <a:t>HOMEM / BÍBLIA</a:t>
            </a:r>
          </a:p>
          <a:p>
            <a:r>
              <a:rPr lang="pt-BR" sz="4800" dirty="0" smtClean="0">
                <a:solidFill>
                  <a:schemeClr val="bg2"/>
                </a:solidFill>
                <a:latin typeface="Impact" panose="020B0806030902050204" pitchFamily="34" charset="0"/>
              </a:rPr>
              <a:t>JOVEM / MAPA MÚNDI</a:t>
            </a:r>
          </a:p>
          <a:p>
            <a:r>
              <a:rPr lang="pt-BR" sz="4800" dirty="0" smtClean="0">
                <a:solidFill>
                  <a:schemeClr val="bg2"/>
                </a:solidFill>
                <a:latin typeface="Impact" panose="020B0806030902050204" pitchFamily="34" charset="0"/>
              </a:rPr>
              <a:t>CRIANÇA / FLORES DO ALTAR</a:t>
            </a:r>
          </a:p>
        </p:txBody>
      </p:sp>
      <p:sp>
        <p:nvSpPr>
          <p:cNvPr id="4" name="Elipse 3"/>
          <p:cNvSpPr/>
          <p:nvPr/>
        </p:nvSpPr>
        <p:spPr>
          <a:xfrm>
            <a:off x="899592" y="411510"/>
            <a:ext cx="5760640" cy="122413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6000" dirty="0" smtClean="0">
                <a:solidFill>
                  <a:schemeClr val="accent2">
                    <a:lumMod val="50000"/>
                  </a:schemeClr>
                </a:solidFill>
                <a:effectLst>
                  <a:outerShdw blurRad="38100" dist="38100" dir="2700000" algn="tl">
                    <a:srgbClr val="000000">
                      <a:alpha val="43137"/>
                    </a:srgbClr>
                  </a:outerShdw>
                </a:effectLst>
                <a:latin typeface="Impact" panose="020B0806030902050204" pitchFamily="34" charset="0"/>
              </a:rPr>
              <a:t>PROCISSÃO</a:t>
            </a:r>
            <a:endParaRPr lang="pt-BR" sz="6000" dirty="0">
              <a:solidFill>
                <a:schemeClr val="accent2">
                  <a:lumMod val="50000"/>
                </a:schemeClr>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20478107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3" name="CaixaDeTexto 2"/>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332</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1907124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Retângulo 1"/>
          <p:cNvSpPr/>
          <p:nvPr/>
        </p:nvSpPr>
        <p:spPr>
          <a:xfrm>
            <a:off x="0" y="168186"/>
            <a:ext cx="9144000" cy="3785652"/>
          </a:xfrm>
          <a:prstGeom prst="rect">
            <a:avLst/>
          </a:prstGeom>
        </p:spPr>
        <p:txBody>
          <a:bodyPr wrap="square">
            <a:spAutoFit/>
          </a:bodyPr>
          <a:lstStyle/>
          <a:p>
            <a:pPr algn="ctr"/>
            <a: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t>DEUS ESTÁ AQUI, ALELUIA!</a:t>
            </a:r>
            <a:b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br>
            <a: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t>TÃO CERTO COMO O AR QUE EU RESPIRO.</a:t>
            </a:r>
            <a:b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br>
            <a: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t>TÃO CERTO COMO O AMANHÃ</a:t>
            </a:r>
            <a:b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br>
            <a: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t>QUE SE LEVANTA.</a:t>
            </a:r>
            <a:b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br>
            <a: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t>TÃO CERTO COMO EU TE FALO</a:t>
            </a:r>
            <a:b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br>
            <a:r>
              <a:rPr lang="pt-BR" sz="4000" dirty="0" smtClean="0">
                <a:solidFill>
                  <a:srgbClr val="FFFF00"/>
                </a:solidFill>
                <a:effectLst>
                  <a:outerShdw blurRad="38100" dist="38100" dir="2700000" algn="tl">
                    <a:srgbClr val="000000">
                      <a:alpha val="43137"/>
                    </a:srgbClr>
                  </a:outerShdw>
                </a:effectLst>
                <a:latin typeface="Impact" panose="020B0806030902050204" pitchFamily="34" charset="0"/>
              </a:rPr>
              <a:t>E PODES ME OUVIR.</a:t>
            </a:r>
            <a:endParaRPr lang="pt-BR" sz="4000" dirty="0">
              <a:solidFill>
                <a:srgbClr val="FFFF00"/>
              </a:solidFill>
              <a:effectLst>
                <a:outerShdw blurRad="38100" dist="38100" dir="2700000" algn="tl">
                  <a:srgbClr val="000000">
                    <a:alpha val="43137"/>
                  </a:srgbClr>
                </a:outerShdw>
              </a:effectLst>
              <a:latin typeface="Impact" panose="020B0806030902050204" pitchFamily="34" charset="0"/>
            </a:endParaRPr>
          </a:p>
        </p:txBody>
      </p:sp>
      <p:sp>
        <p:nvSpPr>
          <p:cNvPr id="4" name="Retângulo 3"/>
          <p:cNvSpPr/>
          <p:nvPr/>
        </p:nvSpPr>
        <p:spPr>
          <a:xfrm>
            <a:off x="0" y="4011910"/>
            <a:ext cx="9144000" cy="93610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pt-BR" dirty="0">
              <a:solidFill>
                <a:srgbClr val="333333"/>
              </a:solidFill>
              <a:latin typeface="Impact" panose="020B0806030902050204" pitchFamily="34" charset="0"/>
            </a:endParaRPr>
          </a:p>
        </p:txBody>
      </p:sp>
      <p:sp>
        <p:nvSpPr>
          <p:cNvPr id="5" name="Retângulo 4"/>
          <p:cNvSpPr/>
          <p:nvPr/>
        </p:nvSpPr>
        <p:spPr>
          <a:xfrm>
            <a:off x="-16412" y="4082756"/>
            <a:ext cx="9144000" cy="923330"/>
          </a:xfrm>
          <a:prstGeom prst="rect">
            <a:avLst/>
          </a:prstGeom>
        </p:spPr>
        <p:txBody>
          <a:bodyPr wrap="square">
            <a:spAutoFit/>
          </a:bodyPr>
          <a:lstStyle/>
          <a:p>
            <a:pPr algn="ctr"/>
            <a:r>
              <a:rPr lang="pt-BR" sz="5400" dirty="0" smtClean="0">
                <a:solidFill>
                  <a:srgbClr val="002060"/>
                </a:solidFill>
                <a:latin typeface="Impact" panose="020B0806030902050204" pitchFamily="34" charset="0"/>
              </a:rPr>
              <a:t>EM MIM / EM TI / EM NÓS</a:t>
            </a:r>
          </a:p>
        </p:txBody>
      </p:sp>
    </p:spTree>
    <p:extLst>
      <p:ext uri="{BB962C8B-B14F-4D97-AF65-F5344CB8AC3E}">
        <p14:creationId xmlns:p14="http://schemas.microsoft.com/office/powerpoint/2010/main" val="31142263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CaixaDeTexto 2"/>
          <p:cNvSpPr txBox="1"/>
          <p:nvPr/>
        </p:nvSpPr>
        <p:spPr>
          <a:xfrm>
            <a:off x="0" y="483518"/>
            <a:ext cx="9144000" cy="4370427"/>
          </a:xfrm>
          <a:prstGeom prst="rect">
            <a:avLst/>
          </a:prstGeom>
          <a:noFill/>
        </p:spPr>
        <p:txBody>
          <a:bodyPr wrap="square" rtlCol="0">
            <a:spAutoFit/>
          </a:bodyPr>
          <a:lstStyle/>
          <a:p>
            <a:pPr algn="ctr"/>
            <a:r>
              <a:rPr lang="pt-BR" sz="3200" dirty="0" smtClean="0">
                <a:ln>
                  <a:solidFill>
                    <a:schemeClr val="tx1"/>
                  </a:solidFill>
                </a:ln>
                <a:solidFill>
                  <a:schemeClr val="bg1"/>
                </a:solidFill>
                <a:latin typeface="Impact" panose="020B0806030902050204" pitchFamily="34" charset="0"/>
              </a:rPr>
              <a:t>O TEMA DO NOSSO CULTO É UMA PALAVRA DO SENHOR </a:t>
            </a:r>
          </a:p>
          <a:p>
            <a:pPr algn="ctr"/>
            <a:r>
              <a:rPr lang="pt-BR" sz="3200" dirty="0" smtClean="0">
                <a:ln>
                  <a:solidFill>
                    <a:schemeClr val="tx1"/>
                  </a:solidFill>
                </a:ln>
                <a:solidFill>
                  <a:schemeClr val="bg1"/>
                </a:solidFill>
                <a:latin typeface="Impact" panose="020B0806030902050204" pitchFamily="34" charset="0"/>
              </a:rPr>
              <a:t>QUE ESTÁ NO LIVRO DO PROFETA JEREMIAS, A QUAL DIZ: </a:t>
            </a:r>
          </a:p>
          <a:p>
            <a:pPr algn="ctr"/>
            <a:endParaRPr lang="pt-BR" sz="1100" dirty="0">
              <a:ln>
                <a:solidFill>
                  <a:schemeClr val="tx1"/>
                </a:solidFill>
              </a:ln>
              <a:solidFill>
                <a:schemeClr val="bg1"/>
              </a:solidFill>
              <a:latin typeface="Impact" panose="020B0806030902050204" pitchFamily="34" charset="0"/>
            </a:endParaRPr>
          </a:p>
          <a:p>
            <a:pPr algn="ctr"/>
            <a:r>
              <a:rPr lang="pt-BR" sz="3200" i="1" dirty="0" smtClean="0">
                <a:solidFill>
                  <a:srgbClr val="9A0000"/>
                </a:solidFill>
                <a:latin typeface="Impact" panose="020B0806030902050204" pitchFamily="34" charset="0"/>
              </a:rPr>
              <a:t>SOMENTE EU SEI OS PLANOS QUE TENHO PARA VOCÊS!</a:t>
            </a:r>
          </a:p>
          <a:p>
            <a:pPr algn="ctr"/>
            <a:r>
              <a:rPr lang="pt-BR" sz="3200" dirty="0" smtClean="0">
                <a:solidFill>
                  <a:srgbClr val="9A0000"/>
                </a:solidFill>
                <a:latin typeface="Impact" panose="020B0806030902050204" pitchFamily="34" charset="0"/>
              </a:rPr>
              <a:t>TAL PROMESSA É UM SINAL DE ESPERANÇA PARA TODOS OS POVOS, POIS DEUS CONTINUA NO CONTROLE.</a:t>
            </a:r>
          </a:p>
          <a:p>
            <a:pPr algn="ctr"/>
            <a:endParaRPr lang="pt-BR" sz="1100" dirty="0" smtClean="0">
              <a:latin typeface="Impact" panose="020B0806030902050204" pitchFamily="34" charset="0"/>
            </a:endParaRPr>
          </a:p>
          <a:p>
            <a:pPr algn="ctr"/>
            <a:r>
              <a:rPr lang="pt-BR" sz="3200" dirty="0" smtClean="0">
                <a:solidFill>
                  <a:srgbClr val="002060"/>
                </a:solidFill>
                <a:latin typeface="Impact" panose="020B0806030902050204" pitchFamily="34" charset="0"/>
              </a:rPr>
              <a:t>O PROFETA JEREMIAS VIVEU 600 ANOS ANTES DE JESUS, NUM MOMENTO ONDE A NAÇÃO PASSAVA POR </a:t>
            </a:r>
          </a:p>
          <a:p>
            <a:pPr algn="ctr"/>
            <a:r>
              <a:rPr lang="pt-BR" sz="3200" dirty="0" smtClean="0">
                <a:solidFill>
                  <a:srgbClr val="002060"/>
                </a:solidFill>
                <a:latin typeface="Impact" panose="020B0806030902050204" pitchFamily="34" charset="0"/>
              </a:rPr>
              <a:t>UMA GRAVE CRISE POLÍTICA.</a:t>
            </a:r>
          </a:p>
        </p:txBody>
      </p:sp>
    </p:spTree>
    <p:extLst>
      <p:ext uri="{BB962C8B-B14F-4D97-AF65-F5344CB8AC3E}">
        <p14:creationId xmlns:p14="http://schemas.microsoft.com/office/powerpoint/2010/main" val="3858372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p:cNvSpPr/>
          <p:nvPr/>
        </p:nvSpPr>
        <p:spPr>
          <a:xfrm>
            <a:off x="0" y="126742"/>
            <a:ext cx="9144000" cy="4862870"/>
          </a:xfrm>
          <a:prstGeom prst="rect">
            <a:avLst/>
          </a:prstGeom>
        </p:spPr>
        <p:txBody>
          <a:bodyPr wrap="square">
            <a:spAutoFit/>
          </a:bodyPr>
          <a:lstStyle/>
          <a:p>
            <a:pPr algn="ctr"/>
            <a:r>
              <a:rPr lang="pt-BR" sz="3200" dirty="0">
                <a:ln>
                  <a:solidFill>
                    <a:schemeClr val="tx1"/>
                  </a:solidFill>
                </a:ln>
                <a:solidFill>
                  <a:schemeClr val="bg1"/>
                </a:solidFill>
                <a:latin typeface="Impact" panose="020B0806030902050204" pitchFamily="34" charset="0"/>
              </a:rPr>
              <a:t>A BABILÔNIA HAVIA INVADIDO ISRAEL E JUDÁ. </a:t>
            </a:r>
            <a:endParaRPr lang="pt-BR" sz="3200" dirty="0" smtClean="0">
              <a:ln>
                <a:solidFill>
                  <a:schemeClr val="tx1"/>
                </a:solidFill>
              </a:ln>
              <a:solidFill>
                <a:schemeClr val="bg1"/>
              </a:solidFill>
              <a:latin typeface="Impact" panose="020B0806030902050204" pitchFamily="34" charset="0"/>
            </a:endParaRPr>
          </a:p>
          <a:p>
            <a:pPr algn="ctr"/>
            <a:r>
              <a:rPr lang="pt-BR" sz="3200" dirty="0" smtClean="0">
                <a:ln>
                  <a:solidFill>
                    <a:schemeClr val="tx1"/>
                  </a:solidFill>
                </a:ln>
                <a:solidFill>
                  <a:schemeClr val="bg1"/>
                </a:solidFill>
                <a:latin typeface="Impact" panose="020B0806030902050204" pitchFamily="34" charset="0"/>
              </a:rPr>
              <a:t>MUITOS </a:t>
            </a:r>
            <a:r>
              <a:rPr lang="pt-BR" sz="3200" dirty="0">
                <a:ln>
                  <a:solidFill>
                    <a:schemeClr val="tx1"/>
                  </a:solidFill>
                </a:ln>
                <a:solidFill>
                  <a:schemeClr val="bg1"/>
                </a:solidFill>
                <a:latin typeface="Impact" panose="020B0806030902050204" pitchFamily="34" charset="0"/>
              </a:rPr>
              <a:t>FORAM TIRADOS DE SUAS </a:t>
            </a:r>
            <a:r>
              <a:rPr lang="pt-BR" sz="3200" dirty="0" smtClean="0">
                <a:ln>
                  <a:solidFill>
                    <a:schemeClr val="tx1"/>
                  </a:solidFill>
                </a:ln>
                <a:solidFill>
                  <a:schemeClr val="bg1"/>
                </a:solidFill>
                <a:latin typeface="Impact" panose="020B0806030902050204" pitchFamily="34" charset="0"/>
              </a:rPr>
              <a:t>CASAS </a:t>
            </a:r>
          </a:p>
          <a:p>
            <a:pPr algn="ctr"/>
            <a:r>
              <a:rPr lang="pt-BR" sz="3200" dirty="0" smtClean="0">
                <a:ln>
                  <a:solidFill>
                    <a:schemeClr val="tx1"/>
                  </a:solidFill>
                </a:ln>
                <a:solidFill>
                  <a:schemeClr val="bg1"/>
                </a:solidFill>
                <a:latin typeface="Impact" panose="020B0806030902050204" pitchFamily="34" charset="0"/>
              </a:rPr>
              <a:t>E </a:t>
            </a:r>
            <a:r>
              <a:rPr lang="pt-BR" sz="3200" dirty="0">
                <a:ln>
                  <a:solidFill>
                    <a:schemeClr val="tx1"/>
                  </a:solidFill>
                </a:ln>
                <a:solidFill>
                  <a:schemeClr val="bg1"/>
                </a:solidFill>
                <a:latin typeface="Impact" panose="020B0806030902050204" pitchFamily="34" charset="0"/>
              </a:rPr>
              <a:t>LEVADOS PARA OUTRAS TERRAS</a:t>
            </a:r>
            <a:r>
              <a:rPr lang="pt-BR" sz="3200" dirty="0" smtClean="0">
                <a:ln>
                  <a:solidFill>
                    <a:schemeClr val="tx1"/>
                  </a:solidFill>
                </a:ln>
                <a:solidFill>
                  <a:schemeClr val="bg1"/>
                </a:solidFill>
                <a:latin typeface="Impact" panose="020B0806030902050204" pitchFamily="34" charset="0"/>
              </a:rPr>
              <a:t>.</a:t>
            </a:r>
          </a:p>
          <a:p>
            <a:pPr algn="ctr"/>
            <a:endParaRPr lang="pt-BR" sz="1100" dirty="0">
              <a:ln>
                <a:solidFill>
                  <a:schemeClr val="tx1"/>
                </a:solidFill>
              </a:ln>
              <a:solidFill>
                <a:srgbClr val="9A0000"/>
              </a:solidFill>
              <a:latin typeface="Impact" panose="020B0806030902050204" pitchFamily="34" charset="0"/>
            </a:endParaRPr>
          </a:p>
          <a:p>
            <a:pPr algn="ctr"/>
            <a:r>
              <a:rPr lang="pt-BR" sz="3200" dirty="0">
                <a:solidFill>
                  <a:srgbClr val="9A0000"/>
                </a:solidFill>
                <a:latin typeface="Impact" panose="020B0806030902050204" pitchFamily="34" charset="0"/>
              </a:rPr>
              <a:t>ENTRE ELES HAVIA UM MISTO DE DESEPERANÇA E </a:t>
            </a:r>
            <a:r>
              <a:rPr lang="pt-BR" sz="3200" dirty="0" smtClean="0">
                <a:solidFill>
                  <a:srgbClr val="9A0000"/>
                </a:solidFill>
                <a:latin typeface="Impact" panose="020B0806030902050204" pitchFamily="34" charset="0"/>
              </a:rPr>
              <a:t>TAMBÉM UM FORTE </a:t>
            </a:r>
            <a:r>
              <a:rPr lang="pt-BR" sz="3200" dirty="0">
                <a:solidFill>
                  <a:srgbClr val="9A0000"/>
                </a:solidFill>
                <a:latin typeface="Impact" panose="020B0806030902050204" pitchFamily="34" charset="0"/>
              </a:rPr>
              <a:t>DESEJO PELO RETORNO À TERRA </a:t>
            </a:r>
            <a:r>
              <a:rPr lang="pt-BR" sz="3200" dirty="0" smtClean="0">
                <a:solidFill>
                  <a:srgbClr val="9A0000"/>
                </a:solidFill>
                <a:latin typeface="Impact" panose="020B0806030902050204" pitchFamily="34" charset="0"/>
              </a:rPr>
              <a:t>NATAL. MESMO </a:t>
            </a:r>
            <a:r>
              <a:rPr lang="pt-BR" sz="3200" dirty="0">
                <a:solidFill>
                  <a:srgbClr val="9A0000"/>
                </a:solidFill>
                <a:latin typeface="Impact" panose="020B0806030902050204" pitchFamily="34" charset="0"/>
              </a:rPr>
              <a:t>EM TERRA ESTRANHA, DEUS TRAZ UM DESAFIO OPORTUNO: </a:t>
            </a:r>
            <a:endParaRPr lang="pt-BR" sz="3200" dirty="0" smtClean="0">
              <a:solidFill>
                <a:srgbClr val="9A0000"/>
              </a:solidFill>
              <a:latin typeface="Impact" panose="020B0806030902050204" pitchFamily="34" charset="0"/>
            </a:endParaRPr>
          </a:p>
          <a:p>
            <a:pPr algn="ctr"/>
            <a:endParaRPr lang="pt-BR" sz="1100" dirty="0">
              <a:latin typeface="Impact" panose="020B0806030902050204" pitchFamily="34" charset="0"/>
            </a:endParaRPr>
          </a:p>
          <a:p>
            <a:pPr algn="ctr"/>
            <a:r>
              <a:rPr lang="pt-BR" sz="3200" dirty="0" smtClean="0">
                <a:solidFill>
                  <a:srgbClr val="002060"/>
                </a:solidFill>
                <a:latin typeface="Impact" panose="020B0806030902050204" pitchFamily="34" charset="0"/>
              </a:rPr>
              <a:t>BUSQUEM </a:t>
            </a:r>
            <a:r>
              <a:rPr lang="pt-BR" sz="3200" dirty="0">
                <a:solidFill>
                  <a:srgbClr val="002060"/>
                </a:solidFill>
                <a:latin typeface="Impact" panose="020B0806030902050204" pitchFamily="34" charset="0"/>
              </a:rPr>
              <a:t>A PAZ DA TERRA ONDE ESTÃO. NÃO DEIXEM DE INTERCEDER </a:t>
            </a:r>
            <a:r>
              <a:rPr lang="pt-BR" sz="3200" dirty="0" smtClean="0">
                <a:solidFill>
                  <a:srgbClr val="002060"/>
                </a:solidFill>
                <a:latin typeface="Impact" panose="020B0806030902050204" pitchFamily="34" charset="0"/>
              </a:rPr>
              <a:t>POR ELES</a:t>
            </a:r>
            <a:r>
              <a:rPr lang="pt-BR" sz="3200" dirty="0">
                <a:solidFill>
                  <a:srgbClr val="002060"/>
                </a:solidFill>
                <a:latin typeface="Impact" panose="020B0806030902050204" pitchFamily="34" charset="0"/>
              </a:rPr>
              <a:t>. AO VIVEREM EM PAZ, TAMBÉM VOCÊS TERÃO A PAZ. OUÇAM O QUE DIZ O PROFETA:</a:t>
            </a:r>
          </a:p>
        </p:txBody>
      </p:sp>
    </p:spTree>
    <p:extLst>
      <p:ext uri="{BB962C8B-B14F-4D97-AF65-F5344CB8AC3E}">
        <p14:creationId xmlns:p14="http://schemas.microsoft.com/office/powerpoint/2010/main" val="7270580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1760" y="123477"/>
            <a:ext cx="4248472" cy="3456385"/>
          </a:xfrm>
          <a:prstGeom prst="rect">
            <a:avLst/>
          </a:prstGeom>
        </p:spPr>
      </p:pic>
      <p:sp>
        <p:nvSpPr>
          <p:cNvPr id="3" name="Retângulo 2"/>
          <p:cNvSpPr/>
          <p:nvPr/>
        </p:nvSpPr>
        <p:spPr>
          <a:xfrm>
            <a:off x="0" y="3723878"/>
            <a:ext cx="9144000" cy="108012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6000" dirty="0" smtClean="0">
                <a:solidFill>
                  <a:schemeClr val="tx1">
                    <a:lumMod val="85000"/>
                    <a:lumOff val="15000"/>
                  </a:schemeClr>
                </a:solidFill>
                <a:effectLst>
                  <a:outerShdw blurRad="38100" dist="38100" dir="2700000" algn="tl">
                    <a:srgbClr val="000000">
                      <a:alpha val="43137"/>
                    </a:srgbClr>
                  </a:outerShdw>
                </a:effectLst>
                <a:latin typeface="Impact" panose="020B0806030902050204" pitchFamily="34" charset="0"/>
              </a:rPr>
              <a:t>JEREMIAS 29.1-14</a:t>
            </a:r>
            <a:endParaRPr lang="pt-BR" sz="6000" dirty="0">
              <a:solidFill>
                <a:schemeClr val="tx1">
                  <a:lumMod val="85000"/>
                  <a:lumOff val="15000"/>
                </a:schemeClr>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39394183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532" y="195486"/>
            <a:ext cx="9144000" cy="4801314"/>
          </a:xfrm>
          <a:prstGeom prst="rect">
            <a:avLst/>
          </a:prstGeom>
        </p:spPr>
        <p:txBody>
          <a:bodyPr wrap="square">
            <a:spAutoFit/>
          </a:bodyPr>
          <a:lstStyle/>
          <a:p>
            <a:pPr algn="ctr"/>
            <a:r>
              <a:rPr lang="pt-BR" sz="3400" dirty="0" smtClean="0">
                <a:solidFill>
                  <a:schemeClr val="accent4">
                    <a:lumMod val="75000"/>
                  </a:schemeClr>
                </a:solidFill>
                <a:latin typeface="Impact" panose="020B0806030902050204" pitchFamily="34" charset="0"/>
              </a:rPr>
              <a:t>EU ESCREVI UMA CARTA AOS JUDEUS LEVADOS DE JERUSALÉM PARA A BABILÔNIA. ZEDEQUIAS, O REI DE JUDÁ, MANDOU QUE ELASA E GEMARIAS, LEVASSEM A CARTA, A QUAL  DIZIA O SEGUINTE: O TODO-PODEROSO DEUS DE ISRAEL ESCLARECE A TODOS OS JUDEUS QUE ELE DEIXOU NABUCODONOSOR LEVAR COMO PRISIONEIROS PARA A BABILÔNIA: </a:t>
            </a:r>
            <a:r>
              <a:rPr lang="pt-BR" sz="3400" i="1" dirty="0" smtClean="0">
                <a:solidFill>
                  <a:schemeClr val="accent4">
                    <a:lumMod val="75000"/>
                  </a:schemeClr>
                </a:solidFill>
                <a:latin typeface="Impact" panose="020B0806030902050204" pitchFamily="34" charset="0"/>
              </a:rPr>
              <a:t>CONSTRUAM CASAS E MOREM NELAS. PLANTEM ÁRVORES FRUTÍFERAS E COMAM AS SUAS FRUTAS.</a:t>
            </a:r>
            <a:endParaRPr lang="pt-BR" sz="3400" b="0" i="1" dirty="0">
              <a:solidFill>
                <a:schemeClr val="accent4">
                  <a:lumMod val="75000"/>
                </a:schemeClr>
              </a:solidFill>
              <a:latin typeface="Impact" panose="020B0806030902050204" pitchFamily="34" charset="0"/>
            </a:endParaRPr>
          </a:p>
        </p:txBody>
      </p:sp>
    </p:spTree>
    <p:extLst>
      <p:ext uri="{BB962C8B-B14F-4D97-AF65-F5344CB8AC3E}">
        <p14:creationId xmlns:p14="http://schemas.microsoft.com/office/powerpoint/2010/main" val="1815222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5496" y="195486"/>
            <a:ext cx="9108504" cy="4801314"/>
          </a:xfrm>
          <a:prstGeom prst="rect">
            <a:avLst/>
          </a:prstGeom>
        </p:spPr>
        <p:txBody>
          <a:bodyPr wrap="square">
            <a:spAutoFit/>
          </a:bodyPr>
          <a:lstStyle/>
          <a:p>
            <a:pPr algn="ctr"/>
            <a:r>
              <a:rPr lang="pt-BR" sz="3400" dirty="0" smtClean="0">
                <a:solidFill>
                  <a:schemeClr val="accent3">
                    <a:lumMod val="50000"/>
                  </a:schemeClr>
                </a:solidFill>
                <a:latin typeface="Impact" panose="020B0806030902050204" pitchFamily="34" charset="0"/>
              </a:rPr>
              <a:t>CASEM E TENHAM FILHOS.  TRABALHEM PARA O BEM DA CIDADE PARA ONDE EU OS MANDEI. OREM, PEDINDO EM FAVOR DELA. SE ELA ESTIVER BEM, VOCÊS TAMBÉM ESTARÃO. EU ESTOU AVISANDO PARA QUE NÃO SE DEIXEM ENGANAR PELOS PROFETAS QUE VIVEM ENTRE VOCÊS, NEM POR AQUELES QUE DIZEM SABER O FUTURO. NÃO DEEM ATENÇÃO AOS SONHOS DELES. </a:t>
            </a:r>
          </a:p>
          <a:p>
            <a:pPr algn="ctr"/>
            <a:r>
              <a:rPr lang="pt-BR" sz="3400" dirty="0" smtClean="0">
                <a:solidFill>
                  <a:schemeClr val="accent3">
                    <a:lumMod val="50000"/>
                  </a:schemeClr>
                </a:solidFill>
                <a:latin typeface="Impact" panose="020B0806030902050204" pitchFamily="34" charset="0"/>
              </a:rPr>
              <a:t>ELES DIZEM MENTIRAS EM MEU NOME. EU NÃO OS ENVIEI. EU ESTOU FALANDO... DIZ O SENHOR.</a:t>
            </a:r>
            <a:endParaRPr lang="pt-BR" sz="3400" dirty="0">
              <a:solidFill>
                <a:schemeClr val="accent3">
                  <a:lumMod val="50000"/>
                </a:schemeClr>
              </a:solidFill>
              <a:latin typeface="Impact" panose="020B0806030902050204" pitchFamily="34" charset="0"/>
            </a:endParaRPr>
          </a:p>
        </p:txBody>
      </p:sp>
    </p:spTree>
    <p:extLst>
      <p:ext uri="{BB962C8B-B14F-4D97-AF65-F5344CB8AC3E}">
        <p14:creationId xmlns:p14="http://schemas.microsoft.com/office/powerpoint/2010/main" val="18194474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195486"/>
            <a:ext cx="9144000" cy="4801314"/>
          </a:xfrm>
          <a:prstGeom prst="rect">
            <a:avLst/>
          </a:prstGeom>
        </p:spPr>
        <p:txBody>
          <a:bodyPr wrap="square">
            <a:spAutoFit/>
          </a:bodyPr>
          <a:lstStyle/>
          <a:p>
            <a:pPr algn="ctr"/>
            <a:r>
              <a:rPr lang="pt-BR" sz="3400" dirty="0" smtClean="0">
                <a:solidFill>
                  <a:schemeClr val="accent6">
                    <a:lumMod val="50000"/>
                  </a:schemeClr>
                </a:solidFill>
                <a:latin typeface="Impact" panose="020B0806030902050204" pitchFamily="34" charset="0"/>
              </a:rPr>
              <a:t>QUANDO PASSAREM 70 ANOS, CUMPRIREI A MINHA PROMESSA DE TRAZÊ-LOS DE VOLTA À PÁTRIA. SÓ EU CONHEÇO OS PLANOS QUE TENHO PARA VOCÊS: NADA DE DESGRAÇA, SÓ PROSPERIDADE E UM FUTURO CHEIO DE ESPERANÇA. SOU EU - O </a:t>
            </a:r>
            <a:r>
              <a:rPr lang="pt-BR" sz="3400" cap="small" dirty="0" smtClean="0">
                <a:solidFill>
                  <a:schemeClr val="accent6">
                    <a:lumMod val="50000"/>
                  </a:schemeClr>
                </a:solidFill>
                <a:latin typeface="Impact" panose="020B0806030902050204" pitchFamily="34" charset="0"/>
              </a:rPr>
              <a:t>SENHOR</a:t>
            </a:r>
            <a:r>
              <a:rPr lang="pt-BR" sz="3400" dirty="0">
                <a:solidFill>
                  <a:schemeClr val="accent6">
                    <a:lumMod val="50000"/>
                  </a:schemeClr>
                </a:solidFill>
                <a:latin typeface="Impact" panose="020B0806030902050204" pitchFamily="34" charset="0"/>
              </a:rPr>
              <a:t> </a:t>
            </a:r>
            <a:r>
              <a:rPr lang="pt-BR" sz="3400" dirty="0" smtClean="0">
                <a:solidFill>
                  <a:schemeClr val="accent6">
                    <a:lumMod val="50000"/>
                  </a:schemeClr>
                </a:solidFill>
                <a:latin typeface="Impact" panose="020B0806030902050204" pitchFamily="34" charset="0"/>
              </a:rPr>
              <a:t>- QUEM ESTÁ FALANDO. VOCÊS VÃO ME PROCURAR E ME ACHAR, </a:t>
            </a:r>
          </a:p>
          <a:p>
            <a:pPr algn="ctr"/>
            <a:r>
              <a:rPr lang="pt-BR" sz="3400" dirty="0" smtClean="0">
                <a:solidFill>
                  <a:schemeClr val="accent6">
                    <a:lumMod val="50000"/>
                  </a:schemeClr>
                </a:solidFill>
                <a:latin typeface="Impact" panose="020B0806030902050204" pitchFamily="34" charset="0"/>
              </a:rPr>
              <a:t>SE ME PROCURAREM DE TODO O CORAÇÃO. EU OS LEVAREI DE VOLTA À PÁTRIA. EU OS AJUNTAREI DE TODOS OS LUGARES POR ONDE OS ESPALHEI. </a:t>
            </a:r>
            <a:endParaRPr lang="pt-BR" sz="3400" dirty="0">
              <a:solidFill>
                <a:schemeClr val="accent6">
                  <a:lumMod val="50000"/>
                </a:schemeClr>
              </a:solidFill>
              <a:latin typeface="Impact" panose="020B0806030902050204" pitchFamily="34" charset="0"/>
            </a:endParaRPr>
          </a:p>
        </p:txBody>
      </p:sp>
    </p:spTree>
    <p:extLst>
      <p:ext uri="{BB962C8B-B14F-4D97-AF65-F5344CB8AC3E}">
        <p14:creationId xmlns:p14="http://schemas.microsoft.com/office/powerpoint/2010/main" val="18588788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3" name="CaixaDeTexto 2"/>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421</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16409619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0" y="209175"/>
            <a:ext cx="9144000" cy="3477875"/>
          </a:xfrm>
          <a:prstGeom prst="rect">
            <a:avLst/>
          </a:prstGeom>
        </p:spPr>
        <p:txBody>
          <a:bodyPr wrap="square">
            <a:spAutoFit/>
          </a:bodyPr>
          <a:lstStyle/>
          <a:p>
            <a:pPr algn="ctr"/>
            <a:r>
              <a:rPr lang="pt-BR" sz="4400" dirty="0" smtClean="0">
                <a:solidFill>
                  <a:schemeClr val="tx2">
                    <a:lumMod val="60000"/>
                    <a:lumOff val="40000"/>
                  </a:schemeClr>
                </a:solidFill>
                <a:latin typeface="Impact" panose="020B0806030902050204" pitchFamily="34" charset="0"/>
              </a:rPr>
              <a:t>EU QUERO SER, SENHOR AMADO,</a:t>
            </a:r>
            <a:br>
              <a:rPr lang="pt-BR" sz="4400" dirty="0" smtClean="0">
                <a:solidFill>
                  <a:schemeClr val="tx2">
                    <a:lumMod val="60000"/>
                    <a:lumOff val="40000"/>
                  </a:schemeClr>
                </a:solidFill>
                <a:latin typeface="Impact" panose="020B0806030902050204" pitchFamily="34" charset="0"/>
              </a:rPr>
            </a:br>
            <a:r>
              <a:rPr lang="pt-BR" sz="4400" dirty="0" smtClean="0">
                <a:solidFill>
                  <a:schemeClr val="tx2">
                    <a:lumMod val="60000"/>
                    <a:lumOff val="40000"/>
                  </a:schemeClr>
                </a:solidFill>
                <a:latin typeface="Impact" panose="020B0806030902050204" pitchFamily="34" charset="0"/>
              </a:rPr>
              <a:t>COMO UM VASO NAS MÃOS DO OLEIRO.</a:t>
            </a:r>
            <a:br>
              <a:rPr lang="pt-BR" sz="4400" dirty="0" smtClean="0">
                <a:solidFill>
                  <a:schemeClr val="tx2">
                    <a:lumMod val="60000"/>
                    <a:lumOff val="40000"/>
                  </a:schemeClr>
                </a:solidFill>
                <a:latin typeface="Impact" panose="020B0806030902050204" pitchFamily="34" charset="0"/>
              </a:rPr>
            </a:br>
            <a:r>
              <a:rPr lang="pt-BR" sz="4400" i="1" dirty="0" smtClean="0">
                <a:solidFill>
                  <a:srgbClr val="FF0000"/>
                </a:solidFill>
                <a:latin typeface="Impact" panose="020B0806030902050204" pitchFamily="34" charset="0"/>
              </a:rPr>
              <a:t>QUEBRA A MINHA VIDA E FAZE-A DE NOVO.</a:t>
            </a:r>
            <a:br>
              <a:rPr lang="pt-BR" sz="4400" i="1" dirty="0" smtClean="0">
                <a:solidFill>
                  <a:srgbClr val="FF0000"/>
                </a:solidFill>
                <a:latin typeface="Impact" panose="020B0806030902050204" pitchFamily="34" charset="0"/>
              </a:rPr>
            </a:br>
            <a:r>
              <a:rPr lang="pt-BR" sz="4400" dirty="0" smtClean="0">
                <a:solidFill>
                  <a:schemeClr val="accent3">
                    <a:lumMod val="50000"/>
                  </a:schemeClr>
                </a:solidFill>
                <a:latin typeface="Impact" panose="020B0806030902050204" pitchFamily="34" charset="0"/>
              </a:rPr>
              <a:t>EU QUERO SER, EU QUERO SER</a:t>
            </a:r>
          </a:p>
          <a:p>
            <a:pPr algn="ctr"/>
            <a:r>
              <a:rPr lang="pt-BR" sz="4400" dirty="0" smtClean="0">
                <a:solidFill>
                  <a:schemeClr val="accent3">
                    <a:lumMod val="50000"/>
                  </a:schemeClr>
                </a:solidFill>
                <a:latin typeface="Impact" panose="020B0806030902050204" pitchFamily="34" charset="0"/>
              </a:rPr>
              <a:t>UM VASO NOVO.</a:t>
            </a:r>
            <a:endParaRPr lang="pt-BR" sz="4400" i="1" dirty="0">
              <a:solidFill>
                <a:schemeClr val="accent3">
                  <a:lumMod val="50000"/>
                </a:schemeClr>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23878"/>
            <a:ext cx="9144000" cy="1080120"/>
          </a:xfrm>
          <a:prstGeom prst="rect">
            <a:avLst/>
          </a:prstGeom>
        </p:spPr>
      </p:pic>
    </p:spTree>
    <p:extLst>
      <p:ext uri="{BB962C8B-B14F-4D97-AF65-F5344CB8AC3E}">
        <p14:creationId xmlns:p14="http://schemas.microsoft.com/office/powerpoint/2010/main" val="12919340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2" descr="C:\Users\Euclecio\Desktop\DMO2016\Arrib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0"/>
            <a:ext cx="5040560" cy="4686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7716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descr="K:\Imagem\Gentes\Mãos\Holy.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7476893"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3347864" y="1203598"/>
            <a:ext cx="5544616" cy="2308324"/>
          </a:xfrm>
          <a:prstGeom prst="rect">
            <a:avLst/>
          </a:prstGeom>
          <a:noFill/>
        </p:spPr>
        <p:txBody>
          <a:bodyPr wrap="square" rtlCol="0">
            <a:spAutoFit/>
          </a:bodyPr>
          <a:lstStyle/>
          <a:p>
            <a:pPr algn="ctr"/>
            <a:r>
              <a:rPr lang="pt-BR" sz="7200" dirty="0" smtClean="0">
                <a:ln w="28575">
                  <a:noFill/>
                </a:ln>
                <a:solidFill>
                  <a:schemeClr val="bg1"/>
                </a:solidFill>
                <a:effectLst>
                  <a:outerShdw blurRad="38100" dist="38100" dir="2700000" algn="tl">
                    <a:srgbClr val="000000">
                      <a:alpha val="43137"/>
                    </a:srgbClr>
                  </a:outerShdw>
                </a:effectLst>
                <a:latin typeface="Impact" panose="020B0806030902050204" pitchFamily="34" charset="0"/>
              </a:rPr>
              <a:t>MOMENTO DE</a:t>
            </a:r>
          </a:p>
          <a:p>
            <a:pPr algn="ctr"/>
            <a:r>
              <a:rPr lang="pt-BR" sz="7200" dirty="0" smtClean="0">
                <a:ln w="28575">
                  <a:noFill/>
                </a:ln>
                <a:solidFill>
                  <a:schemeClr val="bg1"/>
                </a:solidFill>
                <a:effectLst>
                  <a:outerShdw blurRad="38100" dist="38100" dir="2700000" algn="tl">
                    <a:srgbClr val="000000">
                      <a:alpha val="43137"/>
                    </a:srgbClr>
                  </a:outerShdw>
                </a:effectLst>
                <a:latin typeface="Impact" panose="020B0806030902050204" pitchFamily="34" charset="0"/>
              </a:rPr>
              <a:t>CONFISSÃO</a:t>
            </a:r>
            <a:endParaRPr lang="pt-BR" sz="7200" dirty="0">
              <a:ln w="28575">
                <a:noFill/>
              </a:ln>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9772283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CaixaDeTexto 2"/>
          <p:cNvSpPr txBox="1"/>
          <p:nvPr/>
        </p:nvSpPr>
        <p:spPr>
          <a:xfrm>
            <a:off x="0" y="267494"/>
            <a:ext cx="9144000" cy="3416320"/>
          </a:xfrm>
          <a:prstGeom prst="rect">
            <a:avLst/>
          </a:prstGeom>
          <a:noFill/>
        </p:spPr>
        <p:txBody>
          <a:bodyPr wrap="square" rtlCol="0">
            <a:spAutoFit/>
          </a:bodyPr>
          <a:lstStyle/>
          <a:p>
            <a:pPr algn="ctr"/>
            <a:r>
              <a:rPr lang="pt-BR" sz="3600" dirty="0" smtClean="0">
                <a:ln>
                  <a:solidFill>
                    <a:sysClr val="windowText" lastClr="000000"/>
                  </a:solidFill>
                </a:ln>
                <a:solidFill>
                  <a:schemeClr val="bg1"/>
                </a:solidFill>
                <a:latin typeface="Impact" panose="020B0806030902050204" pitchFamily="34" charset="0"/>
              </a:rPr>
              <a:t>DIANTE DA TUA PALAVRA, NADA MELHOR DO QUE ABRIR O CORAÇÃO E DESABAFAR, POIS NÃO SOMOS INOCENTES, MUITO DO QUE SE PASSOU EM JUDÁ E NA BABILÔNIA SE REPETE NO REINO UNIDO E TAMBÉM NO BRASIL, SENHOR! POR ISSO BUSCAMOS A TUA PRESENÇA EM ORAÇÃO.</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3696566"/>
            <a:ext cx="6105525" cy="1028700"/>
          </a:xfrm>
          <a:prstGeom prst="rect">
            <a:avLst/>
          </a:prstGeom>
        </p:spPr>
      </p:pic>
    </p:spTree>
    <p:extLst>
      <p:ext uri="{BB962C8B-B14F-4D97-AF65-F5344CB8AC3E}">
        <p14:creationId xmlns:p14="http://schemas.microsoft.com/office/powerpoint/2010/main" val="27080992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tângulo 2"/>
          <p:cNvSpPr/>
          <p:nvPr/>
        </p:nvSpPr>
        <p:spPr>
          <a:xfrm>
            <a:off x="0" y="411510"/>
            <a:ext cx="9144000" cy="4524315"/>
          </a:xfrm>
          <a:prstGeom prst="rect">
            <a:avLst/>
          </a:prstGeom>
        </p:spPr>
        <p:txBody>
          <a:bodyPr wrap="square">
            <a:spAutoFit/>
          </a:bodyPr>
          <a:lstStyle/>
          <a:p>
            <a:pPr algn="ctr"/>
            <a:r>
              <a:rPr lang="pt-BR" sz="3600" dirty="0">
                <a:solidFill>
                  <a:srgbClr val="C00000"/>
                </a:solidFill>
                <a:latin typeface="Impact" panose="020B0806030902050204" pitchFamily="34" charset="0"/>
              </a:rPr>
              <a:t>DEUS </a:t>
            </a:r>
            <a:r>
              <a:rPr lang="pt-BR" sz="3600" dirty="0" smtClean="0">
                <a:solidFill>
                  <a:srgbClr val="C00000"/>
                </a:solidFill>
                <a:latin typeface="Impact" panose="020B0806030902050204" pitchFamily="34" charset="0"/>
              </a:rPr>
              <a:t>DESAFIOU </a:t>
            </a:r>
            <a:r>
              <a:rPr lang="pt-BR" sz="3600" dirty="0">
                <a:solidFill>
                  <a:srgbClr val="C00000"/>
                </a:solidFill>
                <a:latin typeface="Impact" panose="020B0806030902050204" pitchFamily="34" charset="0"/>
              </a:rPr>
              <a:t>O POVO A CUIDAR DA TERRA E DAS PESSOAS ONDE </a:t>
            </a:r>
            <a:r>
              <a:rPr lang="pt-BR" sz="3600" dirty="0" smtClean="0">
                <a:solidFill>
                  <a:srgbClr val="C00000"/>
                </a:solidFill>
                <a:latin typeface="Impact" panose="020B0806030902050204" pitchFamily="34" charset="0"/>
              </a:rPr>
              <a:t>VIVIAM. ENTÃO, </a:t>
            </a:r>
            <a:r>
              <a:rPr lang="pt-BR" sz="3600" dirty="0">
                <a:solidFill>
                  <a:srgbClr val="C00000"/>
                </a:solidFill>
                <a:latin typeface="Impact" panose="020B0806030902050204" pitchFamily="34" charset="0"/>
              </a:rPr>
              <a:t>CHEGAMOS </a:t>
            </a:r>
            <a:r>
              <a:rPr lang="pt-BR" sz="3600" dirty="0" smtClean="0">
                <a:solidFill>
                  <a:srgbClr val="C00000"/>
                </a:solidFill>
                <a:latin typeface="Impact" panose="020B0806030902050204" pitchFamily="34" charset="0"/>
              </a:rPr>
              <a:t>DIANTE DE </a:t>
            </a:r>
            <a:r>
              <a:rPr lang="pt-BR" sz="3600" dirty="0">
                <a:solidFill>
                  <a:srgbClr val="C00000"/>
                </a:solidFill>
                <a:latin typeface="Impact" panose="020B0806030902050204" pitchFamily="34" charset="0"/>
              </a:rPr>
              <a:t>TI CLAMANDO POR </a:t>
            </a:r>
            <a:r>
              <a:rPr lang="pt-BR" sz="3600" dirty="0" smtClean="0">
                <a:solidFill>
                  <a:srgbClr val="C00000"/>
                </a:solidFill>
                <a:latin typeface="Impact" panose="020B0806030902050204" pitchFamily="34" charset="0"/>
              </a:rPr>
              <a:t>MISERICÓRDIA: SOMOS IRRESPONSÁVEIS </a:t>
            </a:r>
            <a:r>
              <a:rPr lang="pt-BR" sz="3600" dirty="0">
                <a:solidFill>
                  <a:srgbClr val="C00000"/>
                </a:solidFill>
                <a:latin typeface="Impact" panose="020B0806030902050204" pitchFamily="34" charset="0"/>
              </a:rPr>
              <a:t>E </a:t>
            </a:r>
            <a:r>
              <a:rPr lang="pt-BR" sz="3600" dirty="0" smtClean="0">
                <a:solidFill>
                  <a:srgbClr val="C00000"/>
                </a:solidFill>
                <a:latin typeface="Impact" panose="020B0806030902050204" pitchFamily="34" charset="0"/>
              </a:rPr>
              <a:t>FALTAMOS NO </a:t>
            </a:r>
            <a:r>
              <a:rPr lang="pt-BR" sz="3600" dirty="0">
                <a:solidFill>
                  <a:srgbClr val="C00000"/>
                </a:solidFill>
                <a:latin typeface="Impact" panose="020B0806030902050204" pitchFamily="34" charset="0"/>
              </a:rPr>
              <a:t>CUIDADO. QUANTAS VEZES NOS PREOCUPAMOS SOMENTE COM O NOSSO PRÓPRIO BEM ESTAR, DEIXANDO DE OLHAR À VOLTA. PELO EGOÍSMO, SOMOS TAMBÉM PREJUDICADOS. PERDÃO, SENHOR</a:t>
            </a:r>
            <a:r>
              <a:rPr lang="pt-BR" sz="3600" dirty="0" smtClean="0">
                <a:solidFill>
                  <a:srgbClr val="C00000"/>
                </a:solidFill>
                <a:latin typeface="Impact" panose="020B0806030902050204" pitchFamily="34" charset="0"/>
              </a:rPr>
              <a:t>!</a:t>
            </a:r>
            <a:endParaRPr lang="pt-BR" sz="3600" dirty="0">
              <a:solidFill>
                <a:srgbClr val="C00000"/>
              </a:solidFill>
              <a:latin typeface="Impact" panose="020B0806030902050204" pitchFamily="34" charset="0"/>
            </a:endParaRPr>
          </a:p>
        </p:txBody>
      </p:sp>
    </p:spTree>
    <p:extLst>
      <p:ext uri="{BB962C8B-B14F-4D97-AF65-F5344CB8AC3E}">
        <p14:creationId xmlns:p14="http://schemas.microsoft.com/office/powerpoint/2010/main" val="4999581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Retângulo 2"/>
          <p:cNvSpPr/>
          <p:nvPr/>
        </p:nvSpPr>
        <p:spPr>
          <a:xfrm>
            <a:off x="0" y="267494"/>
            <a:ext cx="9144000" cy="3416320"/>
          </a:xfrm>
          <a:prstGeom prst="rect">
            <a:avLst/>
          </a:prstGeom>
        </p:spPr>
        <p:txBody>
          <a:bodyPr wrap="square">
            <a:spAutoFit/>
          </a:bodyPr>
          <a:lstStyle/>
          <a:p>
            <a:pPr algn="ctr"/>
            <a:r>
              <a:rPr lang="pt-BR" sz="3600" dirty="0" smtClean="0">
                <a:solidFill>
                  <a:srgbClr val="002060"/>
                </a:solidFill>
                <a:latin typeface="Impact" panose="020B0806030902050204" pitchFamily="34" charset="0"/>
              </a:rPr>
              <a:t>OS </a:t>
            </a:r>
            <a:r>
              <a:rPr lang="pt-BR" sz="3600" dirty="0">
                <a:solidFill>
                  <a:srgbClr val="002060"/>
                </a:solidFill>
                <a:latin typeface="Impact" panose="020B0806030902050204" pitchFamily="34" charset="0"/>
              </a:rPr>
              <a:t>NOSSOS ANTEPASSADOS PASSARAM POR ABUSOS </a:t>
            </a:r>
            <a:r>
              <a:rPr lang="pt-BR" sz="3600" dirty="0" smtClean="0">
                <a:solidFill>
                  <a:srgbClr val="002060"/>
                </a:solidFill>
                <a:latin typeface="Impact" panose="020B0806030902050204" pitchFamily="34" charset="0"/>
              </a:rPr>
              <a:t>PARA CHEGAR </a:t>
            </a:r>
            <a:r>
              <a:rPr lang="pt-BR" sz="3600" dirty="0">
                <a:solidFill>
                  <a:srgbClr val="002060"/>
                </a:solidFill>
                <a:latin typeface="Impact" panose="020B0806030902050204" pitchFamily="34" charset="0"/>
              </a:rPr>
              <a:t>NESTA TERRA </a:t>
            </a:r>
            <a:r>
              <a:rPr lang="pt-BR" sz="3600" dirty="0" smtClean="0">
                <a:solidFill>
                  <a:srgbClr val="002060"/>
                </a:solidFill>
                <a:latin typeface="Impact" panose="020B0806030902050204" pitchFamily="34" charset="0"/>
              </a:rPr>
              <a:t>NA QUAL VIVEMOS</a:t>
            </a:r>
            <a:r>
              <a:rPr lang="pt-BR" sz="3600" dirty="0">
                <a:solidFill>
                  <a:srgbClr val="002060"/>
                </a:solidFill>
                <a:latin typeface="Impact" panose="020B0806030902050204" pitchFamily="34" charset="0"/>
              </a:rPr>
              <a:t>. TAMBÉM ELES, ACABARAM ABUSANDO DAQUELES QUE </a:t>
            </a:r>
            <a:r>
              <a:rPr lang="pt-BR" sz="3600" dirty="0" smtClean="0">
                <a:solidFill>
                  <a:srgbClr val="002060"/>
                </a:solidFill>
                <a:latin typeface="Impact" panose="020B0806030902050204" pitchFamily="34" charset="0"/>
              </a:rPr>
              <a:t>AQUI </a:t>
            </a:r>
            <a:r>
              <a:rPr lang="pt-BR" sz="3600" dirty="0">
                <a:solidFill>
                  <a:srgbClr val="002060"/>
                </a:solidFill>
                <a:latin typeface="Impact" panose="020B0806030902050204" pitchFamily="34" charset="0"/>
              </a:rPr>
              <a:t>VIVIAM. A CORRENTE DO PECADO SE PERPETUA. SÓ EM TI HÁ ESPERANÇA DE MUDANÇA. PERDÃO, SENHOR!</a:t>
            </a:r>
          </a:p>
        </p:txBody>
      </p:sp>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3867894"/>
            <a:ext cx="6408712" cy="864096"/>
          </a:xfrm>
          <a:prstGeom prst="rect">
            <a:avLst/>
          </a:prstGeom>
        </p:spPr>
      </p:pic>
    </p:spTree>
    <p:extLst>
      <p:ext uri="{BB962C8B-B14F-4D97-AF65-F5344CB8AC3E}">
        <p14:creationId xmlns:p14="http://schemas.microsoft.com/office/powerpoint/2010/main" val="12182286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21" y="0"/>
            <a:ext cx="9144000" cy="5143499"/>
          </a:xfrm>
          <a:prstGeom prst="rect">
            <a:avLst/>
          </a:prstGeom>
        </p:spPr>
      </p:pic>
      <p:sp>
        <p:nvSpPr>
          <p:cNvPr id="3" name="CaixaDeTexto 2"/>
          <p:cNvSpPr txBox="1"/>
          <p:nvPr/>
        </p:nvSpPr>
        <p:spPr>
          <a:xfrm>
            <a:off x="395536" y="267494"/>
            <a:ext cx="6912768" cy="830997"/>
          </a:xfrm>
          <a:prstGeom prst="rect">
            <a:avLst/>
          </a:prstGeom>
          <a:noFill/>
        </p:spPr>
        <p:txBody>
          <a:bodyPr wrap="square" rtlCol="0">
            <a:spAutoFit/>
          </a:bodyPr>
          <a:lstStyle/>
          <a:p>
            <a:r>
              <a:rPr lang="pt-BR" sz="4800" dirty="0" smtClean="0">
                <a:solidFill>
                  <a:schemeClr val="bg1"/>
                </a:solidFill>
                <a:effectLst>
                  <a:outerShdw blurRad="38100" dist="38100" dir="2700000" algn="tl">
                    <a:srgbClr val="000000">
                      <a:alpha val="43137"/>
                    </a:srgbClr>
                  </a:outerShdw>
                </a:effectLst>
                <a:latin typeface="Impact" panose="020B0806030902050204" pitchFamily="34" charset="0"/>
              </a:rPr>
              <a:t>PERDÃO, SENHOR, PERDÃO!</a:t>
            </a:r>
            <a:endParaRPr lang="pt-BR" sz="48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23323112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3" name="CaixaDeTexto 2"/>
          <p:cNvSpPr txBox="1"/>
          <p:nvPr/>
        </p:nvSpPr>
        <p:spPr>
          <a:xfrm>
            <a:off x="0" y="267494"/>
            <a:ext cx="9144000" cy="3416320"/>
          </a:xfrm>
          <a:prstGeom prst="rect">
            <a:avLst/>
          </a:prstGeom>
          <a:noFill/>
        </p:spPr>
        <p:txBody>
          <a:bodyPr wrap="square" rtlCol="0">
            <a:spAutoFit/>
          </a:bodyPr>
          <a:lstStyle/>
          <a:p>
            <a:pPr algn="ctr"/>
            <a:r>
              <a:rPr lang="pt-BR" sz="3600" dirty="0" smtClean="0">
                <a:ln>
                  <a:solidFill>
                    <a:sysClr val="windowText" lastClr="000000"/>
                  </a:solidFill>
                </a:ln>
                <a:solidFill>
                  <a:schemeClr val="bg1"/>
                </a:solidFill>
                <a:latin typeface="Impact" panose="020B0806030902050204" pitchFamily="34" charset="0"/>
              </a:rPr>
              <a:t>SENHOR JESUS! VIVESTE ENTRE NÓS, PROCURANDO CONSTANTEMENTE O NOSSO BEM. ATRAVÉS DO TEU SACRIFÍCIO SOMOS PERDOADOS. ENTÃO, CLAMAMOS AO TEU SANTO ESPÍRITO QUE TRANSFORME NOSSO CORAÇÃO E MENTE SEGUNDO A TUA SANTA E PERFEITA VONTADE. AMÉM!</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3696566"/>
            <a:ext cx="6105525" cy="1028700"/>
          </a:xfrm>
          <a:prstGeom prst="rect">
            <a:avLst/>
          </a:prstGeom>
        </p:spPr>
      </p:pic>
    </p:spTree>
    <p:extLst>
      <p:ext uri="{BB962C8B-B14F-4D97-AF65-F5344CB8AC3E}">
        <p14:creationId xmlns:p14="http://schemas.microsoft.com/office/powerpoint/2010/main" val="30402945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2" name="Picture 2" descr="C:\Users\Euclecio\Desktop\DMO2016\Arrib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1979712" y="267494"/>
            <a:ext cx="5040560" cy="4686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52834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15301" y="4035504"/>
            <a:ext cx="8913397" cy="1107996"/>
          </a:xfrm>
          <a:prstGeom prst="rect">
            <a:avLst/>
          </a:prstGeom>
          <a:noFill/>
        </p:spPr>
        <p:txBody>
          <a:bodyPr wrap="square" rtlCol="0">
            <a:spAutoFit/>
          </a:bodyPr>
          <a:lstStyle/>
          <a:p>
            <a:pPr algn="ctr"/>
            <a:r>
              <a:rPr lang="pt-BR" sz="6600" dirty="0" smtClean="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LITURGIA DA PALAVRA</a:t>
            </a:r>
            <a:endParaRPr lang="pt-BR" sz="6600" dirty="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endParaRPr>
          </a:p>
        </p:txBody>
      </p:sp>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1750"/>
            <a:ext cx="9144000" cy="3863754"/>
          </a:xfrm>
          <a:prstGeom prst="rect">
            <a:avLst/>
          </a:prstGeom>
        </p:spPr>
      </p:pic>
    </p:spTree>
    <p:extLst>
      <p:ext uri="{BB962C8B-B14F-4D97-AF65-F5344CB8AC3E}">
        <p14:creationId xmlns:p14="http://schemas.microsoft.com/office/powerpoint/2010/main" val="19693816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21" y="0"/>
            <a:ext cx="9144000" cy="5143499"/>
          </a:xfrm>
          <a:prstGeom prst="rect">
            <a:avLst/>
          </a:prstGeom>
        </p:spPr>
      </p:pic>
      <p:sp>
        <p:nvSpPr>
          <p:cNvPr id="4" name="CaixaDeTexto 3"/>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85</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116606305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tângulo 1"/>
          <p:cNvSpPr/>
          <p:nvPr/>
        </p:nvSpPr>
        <p:spPr>
          <a:xfrm>
            <a:off x="6896" y="123478"/>
            <a:ext cx="9144000" cy="4893647"/>
          </a:xfrm>
          <a:prstGeom prst="rect">
            <a:avLst/>
          </a:prstGeom>
        </p:spPr>
        <p:txBody>
          <a:bodyPr wrap="square">
            <a:spAutoFit/>
          </a:bodyPr>
          <a:lstStyle/>
          <a:p>
            <a:pPr algn="ctr"/>
            <a:r>
              <a:rPr lang="pt-BR" sz="3600" dirty="0" smtClean="0">
                <a:solidFill>
                  <a:schemeClr val="tx2">
                    <a:lumMod val="75000"/>
                  </a:schemeClr>
                </a:solidFill>
                <a:latin typeface="Impact" panose="020B0806030902050204" pitchFamily="34" charset="0"/>
              </a:rPr>
              <a:t>VEM, ESPÍRITO DIVINO, GRANDE </a:t>
            </a:r>
          </a:p>
          <a:p>
            <a:pPr algn="ctr"/>
            <a:r>
              <a:rPr lang="pt-BR" sz="3600" dirty="0" smtClean="0">
                <a:solidFill>
                  <a:schemeClr val="tx2">
                    <a:lumMod val="75000"/>
                  </a:schemeClr>
                </a:solidFill>
                <a:latin typeface="Impact" panose="020B0806030902050204" pitchFamily="34" charset="0"/>
              </a:rPr>
              <a:t>ENSINADOR. VEM REVELA ÀS NOSSA ALMAS</a:t>
            </a:r>
          </a:p>
          <a:p>
            <a:pPr algn="ctr"/>
            <a:r>
              <a:rPr lang="pt-BR" sz="3600" dirty="0" smtClean="0">
                <a:solidFill>
                  <a:schemeClr val="tx2">
                    <a:lumMod val="75000"/>
                  </a:schemeClr>
                </a:solidFill>
                <a:latin typeface="Impact" panose="020B0806030902050204" pitchFamily="34" charset="0"/>
              </a:rPr>
              <a:t>CRISTO, O SALVADOR.</a:t>
            </a:r>
          </a:p>
          <a:p>
            <a:pPr algn="ctr"/>
            <a:endParaRPr lang="pt-BR" sz="1200" dirty="0" smtClean="0">
              <a:solidFill>
                <a:srgbClr val="333333"/>
              </a:solidFill>
              <a:latin typeface="Impact" panose="020B0806030902050204" pitchFamily="34" charset="0"/>
            </a:endParaRPr>
          </a:p>
          <a:p>
            <a:pPr algn="ctr"/>
            <a:r>
              <a:rPr lang="pt-BR" sz="3600" i="1" dirty="0" smtClean="0">
                <a:solidFill>
                  <a:schemeClr val="accent6">
                    <a:lumMod val="50000"/>
                  </a:schemeClr>
                </a:solidFill>
                <a:latin typeface="Impact" panose="020B0806030902050204" pitchFamily="34" charset="0"/>
              </a:rPr>
              <a:t>SANTO ESPÍRITO, OUVE COM FAVOR!</a:t>
            </a:r>
            <a:br>
              <a:rPr lang="pt-BR" sz="3600" i="1" dirty="0" smtClean="0">
                <a:solidFill>
                  <a:schemeClr val="accent6">
                    <a:lumMod val="50000"/>
                  </a:schemeClr>
                </a:solidFill>
                <a:latin typeface="Impact" panose="020B0806030902050204" pitchFamily="34" charset="0"/>
              </a:rPr>
            </a:br>
            <a:r>
              <a:rPr lang="pt-BR" sz="3600" i="1" dirty="0" smtClean="0">
                <a:solidFill>
                  <a:schemeClr val="accent6">
                    <a:lumMod val="50000"/>
                  </a:schemeClr>
                </a:solidFill>
                <a:latin typeface="Impact" panose="020B0806030902050204" pitchFamily="34" charset="0"/>
              </a:rPr>
              <a:t>EM PODER E GRAÇA INSIGNE, MOSTRA O TEU AMOR.</a:t>
            </a:r>
          </a:p>
          <a:p>
            <a:pPr algn="ctr"/>
            <a:endParaRPr lang="pt-BR" sz="1200" dirty="0" smtClean="0">
              <a:solidFill>
                <a:srgbClr val="333333"/>
              </a:solidFill>
              <a:latin typeface="Impact" panose="020B0806030902050204" pitchFamily="34" charset="0"/>
            </a:endParaRPr>
          </a:p>
          <a:p>
            <a:pPr algn="ctr"/>
            <a:r>
              <a:rPr lang="pt-BR" sz="3600" dirty="0" smtClean="0">
                <a:solidFill>
                  <a:srgbClr val="0E3E30"/>
                </a:solidFill>
                <a:latin typeface="Impact" panose="020B0806030902050204" pitchFamily="34" charset="0"/>
              </a:rPr>
              <a:t>VEM, DESTRÓI OS ALICERCES DO </a:t>
            </a:r>
          </a:p>
          <a:p>
            <a:pPr algn="ctr"/>
            <a:r>
              <a:rPr lang="pt-BR" sz="3600" dirty="0" smtClean="0">
                <a:solidFill>
                  <a:srgbClr val="0E3E30"/>
                </a:solidFill>
                <a:latin typeface="Impact" panose="020B0806030902050204" pitchFamily="34" charset="0"/>
              </a:rPr>
              <a:t>VIVER FALAZ, AOS ERRADOS CONCEDENDO </a:t>
            </a:r>
          </a:p>
          <a:p>
            <a:pPr algn="ctr"/>
            <a:r>
              <a:rPr lang="pt-BR" sz="3600" dirty="0" smtClean="0">
                <a:solidFill>
                  <a:srgbClr val="0E3E30"/>
                </a:solidFill>
                <a:latin typeface="Impact" panose="020B0806030902050204" pitchFamily="34" charset="0"/>
              </a:rPr>
              <a:t>SALVAÇÃO E PAZ.</a:t>
            </a:r>
            <a:endParaRPr lang="pt-BR" sz="3600" b="0" i="0" dirty="0">
              <a:solidFill>
                <a:srgbClr val="0E3E30"/>
              </a:solidFill>
              <a:effectLst/>
              <a:latin typeface="Impact" panose="020B0806030902050204" pitchFamily="34" charset="0"/>
            </a:endParaRPr>
          </a:p>
        </p:txBody>
      </p:sp>
    </p:spTree>
    <p:extLst>
      <p:ext uri="{BB962C8B-B14F-4D97-AF65-F5344CB8AC3E}">
        <p14:creationId xmlns:p14="http://schemas.microsoft.com/office/powerpoint/2010/main" val="161213345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CaixaDeTexto 1"/>
          <p:cNvSpPr txBox="1"/>
          <p:nvPr/>
        </p:nvSpPr>
        <p:spPr>
          <a:xfrm>
            <a:off x="0" y="65187"/>
            <a:ext cx="9144000" cy="5078313"/>
          </a:xfrm>
          <a:prstGeom prst="rect">
            <a:avLst/>
          </a:prstGeom>
          <a:noFill/>
        </p:spPr>
        <p:txBody>
          <a:bodyPr wrap="square" rtlCol="0">
            <a:spAutoFit/>
          </a:bodyPr>
          <a:lstStyle/>
          <a:p>
            <a:pPr algn="ctr"/>
            <a:r>
              <a:rPr lang="pt-BR" sz="3600" dirty="0" smtClean="0">
                <a:ln>
                  <a:solidFill>
                    <a:sysClr val="windowText" lastClr="000000"/>
                  </a:solidFill>
                </a:ln>
                <a:solidFill>
                  <a:schemeClr val="bg1"/>
                </a:solidFill>
                <a:latin typeface="Impact" panose="020B0806030902050204" pitchFamily="34" charset="0"/>
              </a:rPr>
              <a:t>SEJAM EM TERRAS PRÓSPERAS COMO NO REINO UNIDO OU COM GRANDES OPORTUNIDADES COMO NO BRASIL, HÁ GENTE POBRE, AOS QUAIS SOMOS DESAFIADOS A VOLTAR NOSSO OLHAR. EM CIDADES LOTADAS, HÁ GENTE SOLITÁRIA. TAMBÉM, NA ABUNDÂNCIA RELIGIOSA, HÁ GENTE DESILUDIDA OU DESORIENTADA. AONDE MUITOS ESTÃO CHEIOS DE OPORTUNIDADES, PESSOAS SÃO EXCLUÍDAS. VAMOS OUVIR ALGUNS TESTEMUNHOS.</a:t>
            </a:r>
            <a:endParaRPr lang="pt-BR" sz="3600" dirty="0">
              <a:ln>
                <a:solidFill>
                  <a:sysClr val="windowText" lastClr="000000"/>
                </a:solidFill>
              </a:ln>
              <a:solidFill>
                <a:schemeClr val="bg1"/>
              </a:solidFill>
              <a:latin typeface="Impact" panose="020B0806030902050204" pitchFamily="34" charset="0"/>
            </a:endParaRPr>
          </a:p>
        </p:txBody>
      </p:sp>
    </p:spTree>
    <p:extLst>
      <p:ext uri="{BB962C8B-B14F-4D97-AF65-F5344CB8AC3E}">
        <p14:creationId xmlns:p14="http://schemas.microsoft.com/office/powerpoint/2010/main" val="142853799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8224" y="2483830"/>
            <a:ext cx="2555776" cy="2659669"/>
          </a:xfrm>
          <a:prstGeom prst="rect">
            <a:avLst/>
          </a:prstGeom>
        </p:spPr>
      </p:pic>
      <p:sp>
        <p:nvSpPr>
          <p:cNvPr id="5" name="CaixaDeTexto 4"/>
          <p:cNvSpPr txBox="1"/>
          <p:nvPr/>
        </p:nvSpPr>
        <p:spPr>
          <a:xfrm>
            <a:off x="179512" y="65187"/>
            <a:ext cx="8352928" cy="5078313"/>
          </a:xfrm>
          <a:prstGeom prst="rect">
            <a:avLst/>
          </a:prstGeom>
          <a:noFill/>
        </p:spPr>
        <p:txBody>
          <a:bodyPr wrap="square" rtlCol="0">
            <a:spAutoFit/>
          </a:bodyPr>
          <a:lstStyle/>
          <a:p>
            <a:r>
              <a:rPr lang="pt-BR" sz="3600" dirty="0" smtClean="0">
                <a:solidFill>
                  <a:schemeClr val="bg2">
                    <a:lumMod val="25000"/>
                  </a:schemeClr>
                </a:solidFill>
                <a:latin typeface="Impact" panose="020B0806030902050204" pitchFamily="34" charset="0"/>
              </a:rPr>
              <a:t>EU SOU A LINA. VIÚVA COM UM ÚNICO FILHO, QUE É DEPRESSIVO. A ESPOSA O ABANDONOU COM 4 FILHOS. PRECISEI AJUDÁ-LO. TODAVIA FALTAVAM RECURSOS. CERTO DIA, BUSQUEI </a:t>
            </a:r>
          </a:p>
          <a:p>
            <a:r>
              <a:rPr lang="pt-BR" sz="3600" dirty="0" smtClean="0">
                <a:solidFill>
                  <a:schemeClr val="bg2">
                    <a:lumMod val="25000"/>
                  </a:schemeClr>
                </a:solidFill>
                <a:latin typeface="Impact" panose="020B0806030902050204" pitchFamily="34" charset="0"/>
              </a:rPr>
              <a:t>A AJUDA DA IGREJA. FOMOS APADRINHADOS. NÃO FALTOU PÃO NA MESA. NÃO </a:t>
            </a:r>
          </a:p>
          <a:p>
            <a:r>
              <a:rPr lang="pt-BR" sz="3600" dirty="0" smtClean="0">
                <a:solidFill>
                  <a:schemeClr val="bg2">
                    <a:lumMod val="25000"/>
                  </a:schemeClr>
                </a:solidFill>
                <a:latin typeface="Impact" panose="020B0806030902050204" pitchFamily="34" charset="0"/>
              </a:rPr>
              <a:t>FALTOU EDUCAÇÃO ÀS CRIANÇAS. </a:t>
            </a:r>
          </a:p>
          <a:p>
            <a:r>
              <a:rPr lang="pt-BR" sz="3600" dirty="0" smtClean="0">
                <a:solidFill>
                  <a:schemeClr val="bg2">
                    <a:lumMod val="25000"/>
                  </a:schemeClr>
                </a:solidFill>
                <a:latin typeface="Impact" panose="020B0806030902050204" pitchFamily="34" charset="0"/>
              </a:rPr>
              <a:t>NÃO FALTOU APOIO E TRATAMENTO </a:t>
            </a:r>
          </a:p>
          <a:p>
            <a:r>
              <a:rPr lang="pt-BR" sz="3600" dirty="0" smtClean="0">
                <a:solidFill>
                  <a:schemeClr val="bg2">
                    <a:lumMod val="25000"/>
                  </a:schemeClr>
                </a:solidFill>
                <a:latin typeface="Impact" panose="020B0806030902050204" pitchFamily="34" charset="0"/>
              </a:rPr>
              <a:t>AO MEU FILHO. SÓ DOU GRAÇAS!</a:t>
            </a:r>
            <a:endParaRPr lang="pt-BR" sz="3600" dirty="0">
              <a:solidFill>
                <a:schemeClr val="bg2">
                  <a:lumMod val="25000"/>
                </a:schemeClr>
              </a:solidFill>
              <a:latin typeface="Impact" panose="020B0806030902050204" pitchFamily="34" charset="0"/>
            </a:endParaRPr>
          </a:p>
        </p:txBody>
      </p:sp>
    </p:spTree>
    <p:extLst>
      <p:ext uri="{BB962C8B-B14F-4D97-AF65-F5344CB8AC3E}">
        <p14:creationId xmlns:p14="http://schemas.microsoft.com/office/powerpoint/2010/main" val="28599925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803915" cy="2139702"/>
          </a:xfrm>
          <a:prstGeom prst="rect">
            <a:avLst/>
          </a:prstGeom>
        </p:spPr>
      </p:pic>
      <p:sp>
        <p:nvSpPr>
          <p:cNvPr id="5" name="CaixaDeTexto 4"/>
          <p:cNvSpPr txBox="1"/>
          <p:nvPr/>
        </p:nvSpPr>
        <p:spPr>
          <a:xfrm>
            <a:off x="179512" y="65187"/>
            <a:ext cx="8352928" cy="5078313"/>
          </a:xfrm>
          <a:prstGeom prst="rect">
            <a:avLst/>
          </a:prstGeom>
          <a:noFill/>
        </p:spPr>
        <p:txBody>
          <a:bodyPr wrap="square" rtlCol="0">
            <a:spAutoFit/>
          </a:bodyPr>
          <a:lstStyle/>
          <a:p>
            <a:pPr algn="r"/>
            <a:r>
              <a:rPr lang="pt-BR" sz="3600" dirty="0" smtClean="0">
                <a:solidFill>
                  <a:srgbClr val="7030A0"/>
                </a:solidFill>
                <a:latin typeface="Impact" panose="020B0806030902050204" pitchFamily="34" charset="0"/>
              </a:rPr>
              <a:t>EU SOU A NATÁLIA. APANHEI MUITO </a:t>
            </a:r>
          </a:p>
          <a:p>
            <a:pPr algn="r"/>
            <a:r>
              <a:rPr lang="pt-BR" sz="3600" dirty="0" smtClean="0">
                <a:solidFill>
                  <a:srgbClr val="7030A0"/>
                </a:solidFill>
                <a:latin typeface="Impact" panose="020B0806030902050204" pitchFamily="34" charset="0"/>
              </a:rPr>
              <a:t>DO MEU MARIDO QUE ERA CRENTE, APROVEITANDO-SE DA FÉ PARA </a:t>
            </a:r>
          </a:p>
          <a:p>
            <a:pPr algn="r"/>
            <a:r>
              <a:rPr lang="pt-BR" sz="3600" dirty="0" smtClean="0">
                <a:solidFill>
                  <a:srgbClr val="7030A0"/>
                </a:solidFill>
                <a:latin typeface="Impact" panose="020B0806030902050204" pitchFamily="34" charset="0"/>
              </a:rPr>
              <a:t>ME MANTER QUIETA. MAS, CHEGOU </a:t>
            </a:r>
          </a:p>
          <a:p>
            <a:pPr algn="r"/>
            <a:r>
              <a:rPr lang="pt-BR" sz="3600" dirty="0" smtClean="0">
                <a:solidFill>
                  <a:srgbClr val="7030A0"/>
                </a:solidFill>
                <a:latin typeface="Impact" panose="020B0806030902050204" pitchFamily="34" charset="0"/>
              </a:rPr>
              <a:t>O DIA EM QUE ACORDEI PARA O DEUS DE AMOR QUE NÃO TOLERA VIOLÊNCIA. DEI UM BASTA. HOJE VIVO SÓ, MAS SEM MEDO E EM PAZ. MINHA DECISÃO E FÉ SÃO FORTALECIDAS DIARIAMENTE PELA PALAVRA DE DEUS.</a:t>
            </a:r>
            <a:endParaRPr lang="pt-BR" sz="3600" dirty="0">
              <a:solidFill>
                <a:srgbClr val="7030A0"/>
              </a:solidFill>
              <a:latin typeface="Impact" panose="020B0806030902050204" pitchFamily="34" charset="0"/>
            </a:endParaRPr>
          </a:p>
        </p:txBody>
      </p:sp>
    </p:spTree>
    <p:extLst>
      <p:ext uri="{BB962C8B-B14F-4D97-AF65-F5344CB8AC3E}">
        <p14:creationId xmlns:p14="http://schemas.microsoft.com/office/powerpoint/2010/main" val="375975098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4892" y="2571750"/>
            <a:ext cx="2049108" cy="2499742"/>
          </a:xfrm>
          <a:prstGeom prst="rect">
            <a:avLst/>
          </a:prstGeom>
        </p:spPr>
      </p:pic>
      <p:sp>
        <p:nvSpPr>
          <p:cNvPr id="4" name="CaixaDeTexto 3"/>
          <p:cNvSpPr txBox="1"/>
          <p:nvPr/>
        </p:nvSpPr>
        <p:spPr>
          <a:xfrm>
            <a:off x="179512" y="65187"/>
            <a:ext cx="8964488" cy="5078313"/>
          </a:xfrm>
          <a:prstGeom prst="rect">
            <a:avLst/>
          </a:prstGeom>
          <a:noFill/>
        </p:spPr>
        <p:txBody>
          <a:bodyPr wrap="square" rtlCol="0">
            <a:spAutoFit/>
          </a:bodyPr>
          <a:lstStyle/>
          <a:p>
            <a:r>
              <a:rPr lang="pt-BR" sz="3600" dirty="0" smtClean="0">
                <a:solidFill>
                  <a:schemeClr val="tx1">
                    <a:lumMod val="65000"/>
                    <a:lumOff val="35000"/>
                  </a:schemeClr>
                </a:solidFill>
                <a:latin typeface="Impact" panose="020B0806030902050204" pitchFamily="34" charset="0"/>
              </a:rPr>
              <a:t>EU SOU A EMÍLIA. QUANDO MOÇA TINHA MUITOS SONHOS, ATÉ INGRESSEI NA UNIVERSIDADE PARA SER PROFESSORA. TODAVIA, BEM CEDO DESCOBRI UM TUMOR NO CÉREBRO, O QUAL FOI EXTIRPADO, MAS LEVOU JUNTO MINHA AUDIÇÃO. </a:t>
            </a:r>
          </a:p>
          <a:p>
            <a:r>
              <a:rPr lang="pt-BR" sz="3600" dirty="0" smtClean="0">
                <a:solidFill>
                  <a:schemeClr val="tx1">
                    <a:lumMod val="65000"/>
                    <a:lumOff val="35000"/>
                  </a:schemeClr>
                </a:solidFill>
                <a:latin typeface="Impact" panose="020B0806030902050204" pitchFamily="34" charset="0"/>
              </a:rPr>
              <a:t>DEMOROU ANOS PARA ME ENCONTRAR </a:t>
            </a:r>
          </a:p>
          <a:p>
            <a:r>
              <a:rPr lang="pt-BR" sz="3600" dirty="0" smtClean="0">
                <a:solidFill>
                  <a:schemeClr val="tx1">
                    <a:lumMod val="65000"/>
                    <a:lumOff val="35000"/>
                  </a:schemeClr>
                </a:solidFill>
                <a:latin typeface="Impact" panose="020B0806030902050204" pitchFamily="34" charset="0"/>
              </a:rPr>
              <a:t>ENTRE OS SURDOS. HOJE SOU MESTRE </a:t>
            </a:r>
          </a:p>
          <a:p>
            <a:r>
              <a:rPr lang="pt-BR" sz="3600" dirty="0" smtClean="0">
                <a:solidFill>
                  <a:schemeClr val="tx1">
                    <a:lumMod val="65000"/>
                    <a:lumOff val="35000"/>
                  </a:schemeClr>
                </a:solidFill>
                <a:latin typeface="Impact" panose="020B0806030902050204" pitchFamily="34" charset="0"/>
              </a:rPr>
              <a:t>NA LINGUAGEM DE LIBRAS. SEI QUE </a:t>
            </a:r>
          </a:p>
          <a:p>
            <a:r>
              <a:rPr lang="pt-BR" sz="3600" dirty="0" smtClean="0">
                <a:solidFill>
                  <a:schemeClr val="tx1">
                    <a:lumMod val="65000"/>
                    <a:lumOff val="35000"/>
                  </a:schemeClr>
                </a:solidFill>
                <a:latin typeface="Impact" panose="020B0806030902050204" pitchFamily="34" charset="0"/>
              </a:rPr>
              <a:t>DEUS TEM UM LUGARZINHO PARA CADA PESSOA.</a:t>
            </a:r>
            <a:endParaRPr lang="pt-BR" sz="3600" dirty="0">
              <a:solidFill>
                <a:schemeClr val="tx1">
                  <a:lumMod val="65000"/>
                  <a:lumOff val="35000"/>
                </a:schemeClr>
              </a:solidFill>
              <a:latin typeface="Impact" panose="020B0806030902050204" pitchFamily="34" charset="0"/>
            </a:endParaRPr>
          </a:p>
        </p:txBody>
      </p:sp>
    </p:spTree>
    <p:extLst>
      <p:ext uri="{BB962C8B-B14F-4D97-AF65-F5344CB8AC3E}">
        <p14:creationId xmlns:p14="http://schemas.microsoft.com/office/powerpoint/2010/main" val="23324597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21" y="0"/>
            <a:ext cx="9144000" cy="5143499"/>
          </a:xfrm>
          <a:prstGeom prst="rect">
            <a:avLst/>
          </a:prstGeom>
        </p:spPr>
      </p:pic>
      <p:sp>
        <p:nvSpPr>
          <p:cNvPr id="4" name="CaixaDeTexto 3"/>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85</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55209491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6896" y="123478"/>
            <a:ext cx="9144000" cy="4893647"/>
          </a:xfrm>
          <a:prstGeom prst="rect">
            <a:avLst/>
          </a:prstGeom>
        </p:spPr>
        <p:txBody>
          <a:bodyPr wrap="square">
            <a:spAutoFit/>
          </a:bodyPr>
          <a:lstStyle/>
          <a:p>
            <a:pPr algn="ctr"/>
            <a:r>
              <a:rPr lang="pt-BR" sz="3600" dirty="0" smtClean="0">
                <a:solidFill>
                  <a:schemeClr val="accent3">
                    <a:lumMod val="50000"/>
                  </a:schemeClr>
                </a:solidFill>
                <a:latin typeface="Impact" panose="020B0806030902050204" pitchFamily="34" charset="0"/>
              </a:rPr>
              <a:t>VEM! REVESTE A TUA IGREJA DE PODER </a:t>
            </a:r>
          </a:p>
          <a:p>
            <a:pPr algn="ctr"/>
            <a:r>
              <a:rPr lang="pt-BR" sz="3600" dirty="0" smtClean="0">
                <a:solidFill>
                  <a:schemeClr val="accent3">
                    <a:lumMod val="50000"/>
                  </a:schemeClr>
                </a:solidFill>
                <a:latin typeface="Impact" panose="020B0806030902050204" pitchFamily="34" charset="0"/>
              </a:rPr>
              <a:t>E LUZ. VEM, ATRAI OS PECADORES </a:t>
            </a:r>
          </a:p>
          <a:p>
            <a:pPr algn="ctr"/>
            <a:r>
              <a:rPr lang="pt-BR" sz="3600" dirty="0" smtClean="0">
                <a:solidFill>
                  <a:schemeClr val="accent3">
                    <a:lumMod val="50000"/>
                  </a:schemeClr>
                </a:solidFill>
                <a:latin typeface="Impact" panose="020B0806030902050204" pitchFamily="34" charset="0"/>
              </a:rPr>
              <a:t>AO SENHOR JESUS.</a:t>
            </a:r>
          </a:p>
          <a:p>
            <a:pPr algn="ctr"/>
            <a:endParaRPr lang="pt-BR" sz="1200" dirty="0" smtClean="0">
              <a:solidFill>
                <a:srgbClr val="333333"/>
              </a:solidFill>
              <a:latin typeface="Impact" panose="020B0806030902050204" pitchFamily="34" charset="0"/>
            </a:endParaRPr>
          </a:p>
          <a:p>
            <a:pPr algn="ctr"/>
            <a:r>
              <a:rPr lang="pt-BR" sz="3600" i="1" dirty="0" smtClean="0">
                <a:solidFill>
                  <a:schemeClr val="accent6">
                    <a:lumMod val="50000"/>
                  </a:schemeClr>
                </a:solidFill>
                <a:latin typeface="Impact" panose="020B0806030902050204" pitchFamily="34" charset="0"/>
              </a:rPr>
              <a:t>SANTO ESPÍRITO, OUVE COM FAVOR!</a:t>
            </a:r>
            <a:br>
              <a:rPr lang="pt-BR" sz="3600" i="1" dirty="0" smtClean="0">
                <a:solidFill>
                  <a:schemeClr val="accent6">
                    <a:lumMod val="50000"/>
                  </a:schemeClr>
                </a:solidFill>
                <a:latin typeface="Impact" panose="020B0806030902050204" pitchFamily="34" charset="0"/>
              </a:rPr>
            </a:br>
            <a:r>
              <a:rPr lang="pt-BR" sz="3600" i="1" dirty="0" smtClean="0">
                <a:solidFill>
                  <a:schemeClr val="accent6">
                    <a:lumMod val="50000"/>
                  </a:schemeClr>
                </a:solidFill>
                <a:latin typeface="Impact" panose="020B0806030902050204" pitchFamily="34" charset="0"/>
              </a:rPr>
              <a:t>EM PODER E GRAÇA INSIGNE, MOSTRA O TEU AMOR.</a:t>
            </a:r>
          </a:p>
          <a:p>
            <a:pPr algn="ctr"/>
            <a:endParaRPr lang="pt-BR" sz="1200" dirty="0" smtClean="0">
              <a:solidFill>
                <a:srgbClr val="333333"/>
              </a:solidFill>
              <a:latin typeface="Impact" panose="020B0806030902050204" pitchFamily="34" charset="0"/>
            </a:endParaRPr>
          </a:p>
          <a:p>
            <a:pPr algn="ctr"/>
            <a:r>
              <a:rPr lang="pt-BR" sz="3600" dirty="0" smtClean="0">
                <a:solidFill>
                  <a:srgbClr val="0070C0"/>
                </a:solidFill>
                <a:latin typeface="Impact" panose="020B0806030902050204" pitchFamily="34" charset="0"/>
              </a:rPr>
              <a:t>MARAVILHAS GRANDIOSAS OUTROS </a:t>
            </a:r>
          </a:p>
          <a:p>
            <a:pPr algn="ctr"/>
            <a:r>
              <a:rPr lang="pt-BR" sz="3600" dirty="0" smtClean="0">
                <a:solidFill>
                  <a:srgbClr val="0070C0"/>
                </a:solidFill>
                <a:latin typeface="Impact" panose="020B0806030902050204" pitchFamily="34" charset="0"/>
              </a:rPr>
              <a:t>POVOS TÊM. BÊNÇÃOS VENHAM SEMELHANTES</a:t>
            </a:r>
          </a:p>
          <a:p>
            <a:pPr algn="ctr"/>
            <a:r>
              <a:rPr lang="pt-BR" sz="3600" dirty="0" smtClean="0">
                <a:solidFill>
                  <a:srgbClr val="0070C0"/>
                </a:solidFill>
                <a:latin typeface="Impact" panose="020B0806030902050204" pitchFamily="34" charset="0"/>
              </a:rPr>
              <a:t>SOBRE NÓS TAMBÉM.</a:t>
            </a:r>
            <a:endParaRPr lang="pt-BR" sz="3600" b="0" i="0" dirty="0">
              <a:solidFill>
                <a:srgbClr val="0070C0"/>
              </a:solidFill>
              <a:effectLst/>
              <a:latin typeface="Impact" panose="020B0806030902050204" pitchFamily="34" charset="0"/>
            </a:endParaRPr>
          </a:p>
        </p:txBody>
      </p:sp>
    </p:spTree>
    <p:extLst>
      <p:ext uri="{BB962C8B-B14F-4D97-AF65-F5344CB8AC3E}">
        <p14:creationId xmlns:p14="http://schemas.microsoft.com/office/powerpoint/2010/main" val="30330435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aixaDeTexto 2"/>
          <p:cNvSpPr txBox="1"/>
          <p:nvPr/>
        </p:nvSpPr>
        <p:spPr>
          <a:xfrm>
            <a:off x="107504" y="4011910"/>
            <a:ext cx="9036496" cy="1107996"/>
          </a:xfrm>
          <a:prstGeom prst="rect">
            <a:avLst/>
          </a:prstGeom>
          <a:solidFill>
            <a:schemeClr val="tx1"/>
          </a:solidFill>
        </p:spPr>
        <p:txBody>
          <a:bodyPr wrap="square" rtlCol="0">
            <a:spAutoFit/>
          </a:bodyPr>
          <a:lstStyle/>
          <a:p>
            <a:pPr algn="ctr"/>
            <a:r>
              <a:rPr lang="pt-BR" sz="6600" dirty="0" smtClean="0">
                <a:solidFill>
                  <a:schemeClr val="bg1"/>
                </a:solidFill>
                <a:latin typeface="Impact" panose="020B0806030902050204" pitchFamily="34" charset="0"/>
              </a:rPr>
              <a:t>MOMENTO DE REFLEXÃO</a:t>
            </a:r>
            <a:endParaRPr lang="pt-BR" sz="6600" dirty="0">
              <a:solidFill>
                <a:schemeClr val="bg1"/>
              </a:solidFill>
              <a:latin typeface="Impact" panose="020B0806030902050204" pitchFamily="34" charset="0"/>
            </a:endParaRPr>
          </a:p>
        </p:txBody>
      </p:sp>
      <p:sp>
        <p:nvSpPr>
          <p:cNvPr id="4" name="CaixaDeTexto 3"/>
          <p:cNvSpPr txBox="1"/>
          <p:nvPr/>
        </p:nvSpPr>
        <p:spPr>
          <a:xfrm>
            <a:off x="107504" y="88565"/>
            <a:ext cx="3960440" cy="3354765"/>
          </a:xfrm>
          <a:prstGeom prst="rect">
            <a:avLst/>
          </a:prstGeom>
          <a:noFill/>
        </p:spPr>
        <p:txBody>
          <a:bodyPr wrap="square" rtlCol="0">
            <a:spAutoFit/>
          </a:bodyPr>
          <a:lstStyle/>
          <a:p>
            <a:r>
              <a:rPr lang="pt-BR" sz="2800" dirty="0" smtClean="0">
                <a:ln>
                  <a:solidFill>
                    <a:sysClr val="windowText" lastClr="000000"/>
                  </a:solidFill>
                </a:ln>
                <a:solidFill>
                  <a:schemeClr val="bg1"/>
                </a:solidFill>
                <a:latin typeface="Impact" panose="020B0806030902050204" pitchFamily="34" charset="0"/>
              </a:rPr>
              <a:t>O MUNDO ESTAVA </a:t>
            </a:r>
          </a:p>
          <a:p>
            <a:r>
              <a:rPr lang="pt-BR" sz="2800" dirty="0" smtClean="0">
                <a:ln>
                  <a:solidFill>
                    <a:sysClr val="windowText" lastClr="000000"/>
                  </a:solidFill>
                </a:ln>
                <a:solidFill>
                  <a:schemeClr val="bg1"/>
                </a:solidFill>
                <a:latin typeface="Impact" panose="020B0806030902050204" pitchFamily="34" charset="0"/>
              </a:rPr>
              <a:t>EM TREVAS, QUANDO</a:t>
            </a:r>
          </a:p>
          <a:p>
            <a:r>
              <a:rPr lang="pt-BR" sz="2800" dirty="0" smtClean="0">
                <a:ln>
                  <a:solidFill>
                    <a:sysClr val="windowText" lastClr="000000"/>
                  </a:solidFill>
                </a:ln>
                <a:solidFill>
                  <a:schemeClr val="bg1"/>
                </a:solidFill>
                <a:latin typeface="Impact" panose="020B0806030902050204" pitchFamily="34" charset="0"/>
              </a:rPr>
              <a:t>BRILHOU A LUZ.</a:t>
            </a:r>
          </a:p>
          <a:p>
            <a:endParaRPr lang="pt-BR" sz="1600" dirty="0">
              <a:ln>
                <a:solidFill>
                  <a:sysClr val="windowText" lastClr="000000"/>
                </a:solidFill>
              </a:ln>
              <a:solidFill>
                <a:schemeClr val="bg1"/>
              </a:solidFill>
              <a:latin typeface="Impact" panose="020B0806030902050204" pitchFamily="34" charset="0"/>
            </a:endParaRPr>
          </a:p>
          <a:p>
            <a:r>
              <a:rPr lang="pt-BR" sz="2800" dirty="0" smtClean="0">
                <a:ln>
                  <a:solidFill>
                    <a:sysClr val="windowText" lastClr="000000"/>
                  </a:solidFill>
                </a:ln>
                <a:solidFill>
                  <a:schemeClr val="bg1"/>
                </a:solidFill>
                <a:latin typeface="Impact" panose="020B0806030902050204" pitchFamily="34" charset="0"/>
              </a:rPr>
              <a:t>JESUS DIZ: EU SOU</a:t>
            </a:r>
          </a:p>
          <a:p>
            <a:r>
              <a:rPr lang="pt-BR" sz="2800" dirty="0" smtClean="0">
                <a:ln>
                  <a:solidFill>
                    <a:sysClr val="windowText" lastClr="000000"/>
                  </a:solidFill>
                </a:ln>
                <a:solidFill>
                  <a:schemeClr val="bg1"/>
                </a:solidFill>
                <a:latin typeface="Impact" panose="020B0806030902050204" pitchFamily="34" charset="0"/>
              </a:rPr>
              <a:t>A LUZ DO MUNDO.</a:t>
            </a:r>
          </a:p>
          <a:p>
            <a:r>
              <a:rPr lang="pt-BR" sz="2800" dirty="0" smtClean="0">
                <a:ln>
                  <a:solidFill>
                    <a:sysClr val="windowText" lastClr="000000"/>
                  </a:solidFill>
                </a:ln>
                <a:solidFill>
                  <a:schemeClr val="bg1"/>
                </a:solidFill>
                <a:latin typeface="Impact" panose="020B0806030902050204" pitchFamily="34" charset="0"/>
              </a:rPr>
              <a:t>QUEM ME SEGUE</a:t>
            </a:r>
          </a:p>
          <a:p>
            <a:r>
              <a:rPr lang="pt-BR" sz="2800" dirty="0" smtClean="0">
                <a:ln>
                  <a:solidFill>
                    <a:sysClr val="windowText" lastClr="000000"/>
                  </a:solidFill>
                </a:ln>
                <a:solidFill>
                  <a:schemeClr val="bg1"/>
                </a:solidFill>
                <a:latin typeface="Impact" panose="020B0806030902050204" pitchFamily="34" charset="0"/>
              </a:rPr>
              <a:t>NÃO ANDA NAS TREVAS.</a:t>
            </a:r>
            <a:endParaRPr lang="pt-BR" sz="2800" dirty="0">
              <a:ln>
                <a:solidFill>
                  <a:sysClr val="windowText" lastClr="000000"/>
                </a:solidFill>
              </a:ln>
              <a:solidFill>
                <a:schemeClr val="bg1"/>
              </a:solidFill>
              <a:latin typeface="Impact" panose="020B0806030902050204" pitchFamily="34" charset="0"/>
            </a:endParaRPr>
          </a:p>
        </p:txBody>
      </p:sp>
      <p:sp>
        <p:nvSpPr>
          <p:cNvPr id="5" name="CaixaDeTexto 4"/>
          <p:cNvSpPr txBox="1"/>
          <p:nvPr/>
        </p:nvSpPr>
        <p:spPr>
          <a:xfrm>
            <a:off x="5724128" y="779154"/>
            <a:ext cx="3312368" cy="3170099"/>
          </a:xfrm>
          <a:prstGeom prst="rect">
            <a:avLst/>
          </a:prstGeom>
          <a:noFill/>
        </p:spPr>
        <p:txBody>
          <a:bodyPr wrap="square" rtlCol="0">
            <a:spAutoFit/>
          </a:bodyPr>
          <a:lstStyle/>
          <a:p>
            <a:pPr algn="r"/>
            <a:r>
              <a:rPr lang="pt-BR" sz="2800" dirty="0" smtClean="0">
                <a:ln>
                  <a:solidFill>
                    <a:sysClr val="windowText" lastClr="000000"/>
                  </a:solidFill>
                </a:ln>
                <a:solidFill>
                  <a:schemeClr val="bg1"/>
                </a:solidFill>
                <a:latin typeface="Impact" panose="020B0806030902050204" pitchFamily="34" charset="0"/>
              </a:rPr>
              <a:t>VOCÊS SÃO A LUZ </a:t>
            </a:r>
          </a:p>
          <a:p>
            <a:pPr algn="r"/>
            <a:r>
              <a:rPr lang="pt-BR" sz="2800" dirty="0" smtClean="0">
                <a:ln>
                  <a:solidFill>
                    <a:sysClr val="windowText" lastClr="000000"/>
                  </a:solidFill>
                </a:ln>
                <a:solidFill>
                  <a:schemeClr val="bg1"/>
                </a:solidFill>
                <a:latin typeface="Impact" panose="020B0806030902050204" pitchFamily="34" charset="0"/>
              </a:rPr>
              <a:t>DO MUNDO.</a:t>
            </a:r>
          </a:p>
          <a:p>
            <a:pPr algn="r"/>
            <a:endParaRPr lang="pt-BR" sz="1600" dirty="0">
              <a:ln>
                <a:solidFill>
                  <a:sysClr val="windowText" lastClr="000000"/>
                </a:solidFill>
              </a:ln>
              <a:solidFill>
                <a:schemeClr val="bg1"/>
              </a:solidFill>
              <a:latin typeface="Impact" panose="020B0806030902050204" pitchFamily="34" charset="0"/>
            </a:endParaRPr>
          </a:p>
          <a:p>
            <a:pPr algn="r"/>
            <a:r>
              <a:rPr lang="pt-BR" sz="2800" dirty="0" smtClean="0">
                <a:ln>
                  <a:solidFill>
                    <a:sysClr val="windowText" lastClr="000000"/>
                  </a:solidFill>
                </a:ln>
                <a:solidFill>
                  <a:schemeClr val="bg1"/>
                </a:solidFill>
                <a:latin typeface="Impact" panose="020B0806030902050204" pitchFamily="34" charset="0"/>
              </a:rPr>
              <a:t>NÃO SE CONFORMEM</a:t>
            </a:r>
          </a:p>
          <a:p>
            <a:pPr algn="r"/>
            <a:r>
              <a:rPr lang="pt-BR" sz="2800" dirty="0" smtClean="0">
                <a:ln>
                  <a:solidFill>
                    <a:sysClr val="windowText" lastClr="000000"/>
                  </a:solidFill>
                </a:ln>
                <a:solidFill>
                  <a:schemeClr val="bg1"/>
                </a:solidFill>
                <a:latin typeface="Impact" panose="020B0806030902050204" pitchFamily="34" charset="0"/>
              </a:rPr>
              <a:t>COM O QUE ESTÁ AÍ.</a:t>
            </a:r>
          </a:p>
          <a:p>
            <a:pPr algn="r"/>
            <a:endParaRPr lang="pt-BR" sz="1600" dirty="0">
              <a:ln>
                <a:solidFill>
                  <a:sysClr val="windowText" lastClr="000000"/>
                </a:solidFill>
              </a:ln>
              <a:solidFill>
                <a:schemeClr val="bg1"/>
              </a:solidFill>
              <a:latin typeface="Impact" panose="020B0806030902050204" pitchFamily="34" charset="0"/>
            </a:endParaRPr>
          </a:p>
          <a:p>
            <a:pPr algn="r"/>
            <a:r>
              <a:rPr lang="pt-BR" sz="2800" dirty="0" smtClean="0">
                <a:ln>
                  <a:solidFill>
                    <a:sysClr val="windowText" lastClr="000000"/>
                  </a:solidFill>
                </a:ln>
                <a:solidFill>
                  <a:schemeClr val="bg1"/>
                </a:solidFill>
                <a:latin typeface="Impact" panose="020B0806030902050204" pitchFamily="34" charset="0"/>
              </a:rPr>
              <a:t>BUSQUEM A PAZ</a:t>
            </a:r>
          </a:p>
          <a:p>
            <a:pPr algn="r"/>
            <a:r>
              <a:rPr lang="pt-BR" sz="2800" dirty="0" smtClean="0">
                <a:ln>
                  <a:solidFill>
                    <a:sysClr val="windowText" lastClr="000000"/>
                  </a:solidFill>
                </a:ln>
                <a:solidFill>
                  <a:schemeClr val="bg1"/>
                </a:solidFill>
                <a:latin typeface="Impact" panose="020B0806030902050204" pitchFamily="34" charset="0"/>
              </a:rPr>
              <a:t>ONDE VOCÊS VIVEM.</a:t>
            </a:r>
            <a:endParaRPr lang="pt-BR" sz="2800" dirty="0">
              <a:ln>
                <a:solidFill>
                  <a:sysClr val="windowText" lastClr="000000"/>
                </a:solidFill>
              </a:ln>
              <a:solidFill>
                <a:schemeClr val="bg1"/>
              </a:solidFill>
              <a:latin typeface="Impact" panose="020B0806030902050204" pitchFamily="34" charset="0"/>
            </a:endParaRPr>
          </a:p>
        </p:txBody>
      </p:sp>
    </p:spTree>
    <p:extLst>
      <p:ext uri="{BB962C8B-B14F-4D97-AF65-F5344CB8AC3E}">
        <p14:creationId xmlns:p14="http://schemas.microsoft.com/office/powerpoint/2010/main" val="302612967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O Farol Irradia a Iluminação Em Náutico Marítimo Da Tempestade Da Chuva  Imagem de Stock - Imagem de exterior, dioptria: 512496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11564"/>
            <a:ext cx="8280921" cy="5155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11270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Egito vai reconstruir o Farol de Alexandria, uma das sete maravilhas do  mundo antigo - Revista Galileu | Arqueolog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063"/>
            <a:ext cx="8116700" cy="5128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427083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1287105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0"/>
            <a:ext cx="6858000" cy="5143500"/>
          </a:xfrm>
          <a:prstGeom prst="rect">
            <a:avLst/>
          </a:prstGeom>
        </p:spPr>
      </p:pic>
    </p:spTree>
    <p:extLst>
      <p:ext uri="{BB962C8B-B14F-4D97-AF65-F5344CB8AC3E}">
        <p14:creationId xmlns:p14="http://schemas.microsoft.com/office/powerpoint/2010/main" val="122357945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3" name="Retângulo 2"/>
          <p:cNvSpPr/>
          <p:nvPr/>
        </p:nvSpPr>
        <p:spPr>
          <a:xfrm rot="21225013">
            <a:off x="497846" y="780071"/>
            <a:ext cx="5638116" cy="3479011"/>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6000" dirty="0" smtClean="0">
                <a:solidFill>
                  <a:srgbClr val="FF0000"/>
                </a:solidFill>
                <a:effectLst>
                  <a:outerShdw blurRad="38100" dist="38100" dir="2700000" algn="tl">
                    <a:srgbClr val="000000">
                      <a:alpha val="43137"/>
                    </a:srgbClr>
                  </a:outerShdw>
                </a:effectLst>
                <a:latin typeface="Impact" panose="020B0806030902050204" pitchFamily="34" charset="0"/>
              </a:rPr>
              <a:t>BUSQUEM A PAZ </a:t>
            </a:r>
          </a:p>
          <a:p>
            <a:pPr algn="ctr"/>
            <a:r>
              <a:rPr lang="pt-BR" sz="6000" dirty="0" smtClean="0">
                <a:solidFill>
                  <a:srgbClr val="FF0000"/>
                </a:solidFill>
                <a:effectLst>
                  <a:outerShdw blurRad="38100" dist="38100" dir="2700000" algn="tl">
                    <a:srgbClr val="000000">
                      <a:alpha val="43137"/>
                    </a:srgbClr>
                  </a:outerShdw>
                </a:effectLst>
                <a:latin typeface="Impact" panose="020B0806030902050204" pitchFamily="34" charset="0"/>
              </a:rPr>
              <a:t>ONDE VOCÊS </a:t>
            </a:r>
          </a:p>
          <a:p>
            <a:pPr algn="ctr"/>
            <a:r>
              <a:rPr lang="pt-BR" sz="6000" dirty="0" smtClean="0">
                <a:solidFill>
                  <a:srgbClr val="FF0000"/>
                </a:solidFill>
                <a:effectLst>
                  <a:outerShdw blurRad="38100" dist="38100" dir="2700000" algn="tl">
                    <a:srgbClr val="000000">
                      <a:alpha val="43137"/>
                    </a:srgbClr>
                  </a:outerShdw>
                </a:effectLst>
                <a:latin typeface="Impact" panose="020B0806030902050204" pitchFamily="34" charset="0"/>
              </a:rPr>
              <a:t>VIVEM (JR 29.7).</a:t>
            </a:r>
            <a:endParaRPr lang="pt-BR" sz="6000" dirty="0">
              <a:solidFill>
                <a:srgbClr val="FF0000"/>
              </a:solidFill>
              <a:effectLst>
                <a:outerShdw blurRad="38100" dist="38100" dir="2700000" algn="tl">
                  <a:srgbClr val="000000">
                    <a:alpha val="43137"/>
                  </a:srgbClr>
                </a:outerShdw>
              </a:effectLst>
              <a:latin typeface="Impact" panose="020B0806030902050204" pitchFamily="34" charset="0"/>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9085" y="843558"/>
            <a:ext cx="2502396" cy="2637661"/>
          </a:xfrm>
          <a:prstGeom prst="rect">
            <a:avLst/>
          </a:prstGeom>
        </p:spPr>
      </p:pic>
    </p:spTree>
    <p:extLst>
      <p:ext uri="{BB962C8B-B14F-4D97-AF65-F5344CB8AC3E}">
        <p14:creationId xmlns:p14="http://schemas.microsoft.com/office/powerpoint/2010/main" val="259177703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3" name="CaixaDeTexto 2"/>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263</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341708277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5" name="Retângulo 4"/>
          <p:cNvSpPr/>
          <p:nvPr/>
        </p:nvSpPr>
        <p:spPr>
          <a:xfrm>
            <a:off x="0" y="267494"/>
            <a:ext cx="9144000" cy="4524315"/>
          </a:xfrm>
          <a:prstGeom prst="rect">
            <a:avLst/>
          </a:prstGeom>
        </p:spPr>
        <p:txBody>
          <a:bodyPr wrap="square">
            <a:spAutoFit/>
          </a:bodyPr>
          <a:lstStyle/>
          <a:p>
            <a:pPr algn="ctr"/>
            <a:r>
              <a:rPr lang="pt-BR" sz="3600" dirty="0" smtClean="0">
                <a:latin typeface="Impact" panose="020B0806030902050204" pitchFamily="34" charset="0"/>
              </a:rPr>
              <a:t>BENDIREI AO SENHOR EM TODO O TEMPO.</a:t>
            </a:r>
            <a:br>
              <a:rPr lang="pt-BR" sz="3600" dirty="0" smtClean="0">
                <a:latin typeface="Impact" panose="020B0806030902050204" pitchFamily="34" charset="0"/>
              </a:rPr>
            </a:br>
            <a:r>
              <a:rPr lang="pt-BR" sz="3600" dirty="0" smtClean="0">
                <a:latin typeface="Impact" panose="020B0806030902050204" pitchFamily="34" charset="0"/>
              </a:rPr>
              <a:t> EM MEUS LÁBIOS, SEU LOUVOR SEMPRE ESTARÁ.</a:t>
            </a:r>
            <a:br>
              <a:rPr lang="pt-BR" sz="3600" dirty="0" smtClean="0">
                <a:latin typeface="Impact" panose="020B0806030902050204" pitchFamily="34" charset="0"/>
              </a:rPr>
            </a:br>
            <a:r>
              <a:rPr lang="pt-BR" sz="3600" dirty="0" smtClean="0">
                <a:latin typeface="Impact" panose="020B0806030902050204" pitchFamily="34" charset="0"/>
              </a:rPr>
              <a:t>A MINH’ALMA NO SENHOR SE GLORIARÁ.</a:t>
            </a:r>
            <a:br>
              <a:rPr lang="pt-BR" sz="3600" dirty="0" smtClean="0">
                <a:latin typeface="Impact" panose="020B0806030902050204" pitchFamily="34" charset="0"/>
              </a:rPr>
            </a:br>
            <a:r>
              <a:rPr lang="pt-BR" sz="3600" dirty="0" smtClean="0">
                <a:latin typeface="Impact" panose="020B0806030902050204" pitchFamily="34" charset="0"/>
              </a:rPr>
              <a:t>OUVIRÃO OS MANSOS E SE ALEGRARÃO.</a:t>
            </a:r>
          </a:p>
          <a:p>
            <a:pPr algn="ctr"/>
            <a:r>
              <a:rPr lang="pt-BR" sz="3600" dirty="0" smtClean="0">
                <a:latin typeface="Impact" panose="020B0806030902050204" pitchFamily="34" charset="0"/>
              </a:rPr>
              <a:t>ENGRANDECEI O SENHOR COMIGO.</a:t>
            </a:r>
            <a:br>
              <a:rPr lang="pt-BR" sz="3600" dirty="0" smtClean="0">
                <a:latin typeface="Impact" panose="020B0806030902050204" pitchFamily="34" charset="0"/>
              </a:rPr>
            </a:br>
            <a:r>
              <a:rPr lang="pt-BR" sz="3600" dirty="0" smtClean="0">
                <a:latin typeface="Impact" panose="020B0806030902050204" pitchFamily="34" charset="0"/>
              </a:rPr>
              <a:t>EXALTEMOS À UMA O SEU NOME.</a:t>
            </a:r>
            <a:br>
              <a:rPr lang="pt-BR" sz="3600" dirty="0" smtClean="0">
                <a:latin typeface="Impact" panose="020B0806030902050204" pitchFamily="34" charset="0"/>
              </a:rPr>
            </a:br>
            <a:r>
              <a:rPr lang="pt-BR" sz="3600" dirty="0" smtClean="0">
                <a:latin typeface="Impact" panose="020B0806030902050204" pitchFamily="34" charset="0"/>
              </a:rPr>
              <a:t>BUSQUEI O SENHOR QUE ME ESCUTOU</a:t>
            </a:r>
            <a:br>
              <a:rPr lang="pt-BR" sz="3600" dirty="0" smtClean="0">
                <a:latin typeface="Impact" panose="020B0806030902050204" pitchFamily="34" charset="0"/>
              </a:rPr>
            </a:br>
            <a:r>
              <a:rPr lang="pt-BR" sz="3600" dirty="0" smtClean="0">
                <a:latin typeface="Impact" panose="020B0806030902050204" pitchFamily="34" charset="0"/>
              </a:rPr>
              <a:t>E DE TODOS OS TEMORES ME LIVROU.</a:t>
            </a:r>
            <a:endParaRPr lang="pt-BR" sz="3600" b="0" i="0" dirty="0">
              <a:effectLst/>
              <a:latin typeface="Impact" panose="020B0806030902050204" pitchFamily="34" charset="0"/>
            </a:endParaRPr>
          </a:p>
        </p:txBody>
      </p:sp>
    </p:spTree>
    <p:extLst>
      <p:ext uri="{BB962C8B-B14F-4D97-AF65-F5344CB8AC3E}">
        <p14:creationId xmlns:p14="http://schemas.microsoft.com/office/powerpoint/2010/main" val="269637976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15301" y="4035504"/>
            <a:ext cx="8913397" cy="1107996"/>
          </a:xfrm>
          <a:prstGeom prst="rect">
            <a:avLst/>
          </a:prstGeom>
          <a:noFill/>
        </p:spPr>
        <p:txBody>
          <a:bodyPr wrap="square" rtlCol="0">
            <a:spAutoFit/>
          </a:bodyPr>
          <a:lstStyle/>
          <a:p>
            <a:pPr algn="ctr"/>
            <a:r>
              <a:rPr lang="pt-BR" sz="6600" dirty="0" smtClean="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LITURGIA DE</a:t>
            </a:r>
            <a:r>
              <a:rPr lang="pt-BR" sz="6600" dirty="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 </a:t>
            </a:r>
            <a:r>
              <a:rPr lang="pt-BR" sz="6600" dirty="0" smtClean="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rPr>
              <a:t>SAÍDA</a:t>
            </a:r>
            <a:endParaRPr lang="pt-BR" sz="6600" dirty="0">
              <a:ln>
                <a:solidFill>
                  <a:schemeClr val="bg1"/>
                </a:solidFill>
              </a:ln>
              <a:solidFill>
                <a:schemeClr val="tx2"/>
              </a:solidFill>
              <a:effectLst>
                <a:outerShdw blurRad="38100" dist="38100" dir="2700000" algn="tl">
                  <a:srgbClr val="000000">
                    <a:alpha val="43137"/>
                  </a:srgbClr>
                </a:outerShdw>
              </a:effectLst>
              <a:latin typeface="Impact" panose="020B0806030902050204" pitchFamily="34" charset="0"/>
            </a:endParaRPr>
          </a:p>
        </p:txBody>
      </p:sp>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1750"/>
            <a:ext cx="9144000" cy="3863754"/>
          </a:xfrm>
          <a:prstGeom prst="rect">
            <a:avLst/>
          </a:prstGeom>
        </p:spPr>
      </p:pic>
    </p:spTree>
    <p:extLst>
      <p:ext uri="{BB962C8B-B14F-4D97-AF65-F5344CB8AC3E}">
        <p14:creationId xmlns:p14="http://schemas.microsoft.com/office/powerpoint/2010/main" val="43418271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CaixaDeTexto 1"/>
          <p:cNvSpPr txBox="1"/>
          <p:nvPr/>
        </p:nvSpPr>
        <p:spPr>
          <a:xfrm>
            <a:off x="0" y="339502"/>
            <a:ext cx="9144000" cy="4524315"/>
          </a:xfrm>
          <a:prstGeom prst="rect">
            <a:avLst/>
          </a:prstGeom>
          <a:noFill/>
        </p:spPr>
        <p:txBody>
          <a:bodyPr wrap="square" rtlCol="0">
            <a:spAutoFit/>
          </a:bodyPr>
          <a:lstStyle/>
          <a:p>
            <a:pPr algn="ctr"/>
            <a:r>
              <a:rPr lang="pt-BR" sz="3600" dirty="0" smtClean="0">
                <a:ln>
                  <a:solidFill>
                    <a:sysClr val="windowText" lastClr="000000"/>
                  </a:solidFill>
                </a:ln>
                <a:solidFill>
                  <a:schemeClr val="bg1"/>
                </a:solidFill>
                <a:latin typeface="Impact" panose="020B0806030902050204" pitchFamily="34" charset="0"/>
              </a:rPr>
              <a:t>NO MEIO DA ESCURIDÃO UMA PEQUENA CHAMA </a:t>
            </a:r>
          </a:p>
          <a:p>
            <a:pPr algn="ctr"/>
            <a:r>
              <a:rPr lang="pt-BR" sz="3600" dirty="0" smtClean="0">
                <a:ln>
                  <a:solidFill>
                    <a:sysClr val="windowText" lastClr="000000"/>
                  </a:solidFill>
                </a:ln>
                <a:solidFill>
                  <a:schemeClr val="bg1"/>
                </a:solidFill>
                <a:latin typeface="Impact" panose="020B0806030902050204" pitchFamily="34" charset="0"/>
              </a:rPr>
              <a:t>FAZ GRANDE DIFERENÇA. A LUZ TRAZ SEGURANÇA </a:t>
            </a:r>
          </a:p>
          <a:p>
            <a:pPr algn="ctr"/>
            <a:r>
              <a:rPr lang="pt-BR" sz="3600" dirty="0" smtClean="0">
                <a:ln>
                  <a:solidFill>
                    <a:sysClr val="windowText" lastClr="000000"/>
                  </a:solidFill>
                </a:ln>
                <a:solidFill>
                  <a:schemeClr val="bg1"/>
                </a:solidFill>
                <a:latin typeface="Impact" panose="020B0806030902050204" pitchFamily="34" charset="0"/>
              </a:rPr>
              <a:t>E PODE SALVAR VIDAS. POR ISSO, TAMBÉM, </a:t>
            </a:r>
          </a:p>
          <a:p>
            <a:pPr algn="ctr"/>
            <a:r>
              <a:rPr lang="pt-BR" sz="3600" dirty="0" smtClean="0">
                <a:ln>
                  <a:solidFill>
                    <a:sysClr val="windowText" lastClr="000000"/>
                  </a:solidFill>
                </a:ln>
                <a:solidFill>
                  <a:schemeClr val="bg1"/>
                </a:solidFill>
                <a:latin typeface="Impact" panose="020B0806030902050204" pitchFamily="34" charset="0"/>
              </a:rPr>
              <a:t>NO MOMENTO DE OFERTAR COLOCAMOS LUZ </a:t>
            </a:r>
          </a:p>
          <a:p>
            <a:pPr algn="ctr"/>
            <a:r>
              <a:rPr lang="pt-BR" sz="3600" dirty="0" smtClean="0">
                <a:ln>
                  <a:solidFill>
                    <a:sysClr val="windowText" lastClr="000000"/>
                  </a:solidFill>
                </a:ln>
                <a:solidFill>
                  <a:schemeClr val="bg1"/>
                </a:solidFill>
                <a:latin typeface="Impact" panose="020B0806030902050204" pitchFamily="34" charset="0"/>
              </a:rPr>
              <a:t>NA VIDA DE ALGUÉM, QUEM SABE DISTANTE </a:t>
            </a:r>
          </a:p>
          <a:p>
            <a:pPr algn="ctr"/>
            <a:r>
              <a:rPr lang="pt-BR" sz="3600" dirty="0" smtClean="0">
                <a:ln>
                  <a:solidFill>
                    <a:sysClr val="windowText" lastClr="000000"/>
                  </a:solidFill>
                </a:ln>
                <a:solidFill>
                  <a:schemeClr val="bg1"/>
                </a:solidFill>
                <a:latin typeface="Impact" panose="020B0806030902050204" pitchFamily="34" charset="0"/>
              </a:rPr>
              <a:t>DA GENTE, MAS PRÓXIMO DO NOSSO CORAÇÃO. </a:t>
            </a:r>
          </a:p>
          <a:p>
            <a:pPr algn="ctr"/>
            <a:r>
              <a:rPr lang="pt-BR" sz="3600" dirty="0" smtClean="0">
                <a:ln>
                  <a:solidFill>
                    <a:sysClr val="windowText" lastClr="000000"/>
                  </a:solidFill>
                </a:ln>
                <a:solidFill>
                  <a:schemeClr val="bg1"/>
                </a:solidFill>
                <a:latin typeface="Impact" panose="020B0806030902050204" pitchFamily="34" charset="0"/>
              </a:rPr>
              <a:t>EM 2021 FORAM AUXILIADAS AS SEGUINTES INSTITUIÇÕES...</a:t>
            </a:r>
            <a:endParaRPr lang="pt-BR" sz="3600" dirty="0">
              <a:ln>
                <a:solidFill>
                  <a:sysClr val="windowText" lastClr="000000"/>
                </a:solidFill>
              </a:ln>
              <a:solidFill>
                <a:schemeClr val="bg1"/>
              </a:solidFill>
              <a:latin typeface="Impact" panose="020B0806030902050204" pitchFamily="34" charset="0"/>
            </a:endParaRPr>
          </a:p>
        </p:txBody>
      </p:sp>
    </p:spTree>
    <p:extLst>
      <p:ext uri="{BB962C8B-B14F-4D97-AF65-F5344CB8AC3E}">
        <p14:creationId xmlns:p14="http://schemas.microsoft.com/office/powerpoint/2010/main" val="359128805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CaixaDeTexto 1"/>
          <p:cNvSpPr txBox="1"/>
          <p:nvPr/>
        </p:nvSpPr>
        <p:spPr>
          <a:xfrm>
            <a:off x="15605" y="411510"/>
            <a:ext cx="9144000" cy="2308324"/>
          </a:xfrm>
          <a:prstGeom prst="rect">
            <a:avLst/>
          </a:prstGeom>
          <a:noFill/>
        </p:spPr>
        <p:txBody>
          <a:bodyPr wrap="square" rtlCol="0">
            <a:spAutoFit/>
          </a:bodyPr>
          <a:lstStyle/>
          <a:p>
            <a:pPr algn="ctr"/>
            <a:r>
              <a:rPr lang="pt-BR" sz="3600" dirty="0" smtClean="0">
                <a:ln>
                  <a:solidFill>
                    <a:sysClr val="windowText" lastClr="000000"/>
                  </a:solidFill>
                </a:ln>
                <a:solidFill>
                  <a:schemeClr val="bg1"/>
                </a:solidFill>
                <a:latin typeface="Impact" panose="020B0806030902050204" pitchFamily="34" charset="0"/>
              </a:rPr>
              <a:t>PROJETO MISSÃO VIDA EM PORTO DOS GAÚCHOS/MT, PROJETO CRIANÇA FELIZ EM AVARÉ/SP E DIACONIA: PRÁTICA SOLIDÁRIA E ACOLHEDORA EM ALTA FLORESTA/MT. </a:t>
            </a:r>
            <a:endParaRPr lang="pt-BR" sz="3600" dirty="0">
              <a:ln>
                <a:solidFill>
                  <a:sysClr val="windowText" lastClr="000000"/>
                </a:solidFill>
              </a:ln>
              <a:solidFill>
                <a:schemeClr val="bg1"/>
              </a:solidFill>
              <a:latin typeface="Impact" panose="020B0806030902050204" pitchFamily="34" charset="0"/>
            </a:endParaRPr>
          </a:p>
        </p:txBody>
      </p:sp>
      <p:sp>
        <p:nvSpPr>
          <p:cNvPr id="3" name="Retângulo 2"/>
          <p:cNvSpPr/>
          <p:nvPr/>
        </p:nvSpPr>
        <p:spPr>
          <a:xfrm>
            <a:off x="31211" y="2931790"/>
            <a:ext cx="9112789" cy="1754326"/>
          </a:xfrm>
          <a:prstGeom prst="rect">
            <a:avLst/>
          </a:prstGeom>
        </p:spPr>
        <p:txBody>
          <a:bodyPr wrap="square">
            <a:spAutoFit/>
          </a:bodyPr>
          <a:lstStyle/>
          <a:p>
            <a:pPr algn="ctr"/>
            <a:r>
              <a:rPr lang="pt-BR" sz="3600" dirty="0">
                <a:ln>
                  <a:solidFill>
                    <a:sysClr val="windowText" lastClr="000000"/>
                  </a:solidFill>
                </a:ln>
                <a:solidFill>
                  <a:schemeClr val="bg1"/>
                </a:solidFill>
                <a:latin typeface="Impact" panose="020B0806030902050204" pitchFamily="34" charset="0"/>
              </a:rPr>
              <a:t>CADA INSTITUIÇÃO RECEBEU R$ 15 MIL</a:t>
            </a:r>
            <a:r>
              <a:rPr lang="pt-BR" sz="3600" dirty="0" smtClean="0">
                <a:ln>
                  <a:solidFill>
                    <a:sysClr val="windowText" lastClr="000000"/>
                  </a:solidFill>
                </a:ln>
                <a:solidFill>
                  <a:schemeClr val="bg1"/>
                </a:solidFill>
                <a:latin typeface="Impact" panose="020B0806030902050204" pitchFamily="34" charset="0"/>
              </a:rPr>
              <a:t>. </a:t>
            </a:r>
          </a:p>
          <a:p>
            <a:pPr algn="ctr"/>
            <a:r>
              <a:rPr lang="pt-BR" sz="3600" dirty="0" smtClean="0">
                <a:ln>
                  <a:solidFill>
                    <a:sysClr val="windowText" lastClr="000000"/>
                  </a:solidFill>
                </a:ln>
                <a:solidFill>
                  <a:schemeClr val="bg1"/>
                </a:solidFill>
                <a:latin typeface="Impact" panose="020B0806030902050204" pitchFamily="34" charset="0"/>
              </a:rPr>
              <a:t>EM 2022 SERÃO CONTEMPLADAS </a:t>
            </a:r>
          </a:p>
          <a:p>
            <a:pPr algn="ctr"/>
            <a:r>
              <a:rPr lang="pt-BR" sz="3600" dirty="0" smtClean="0">
                <a:ln>
                  <a:solidFill>
                    <a:sysClr val="windowText" lastClr="000000"/>
                  </a:solidFill>
                </a:ln>
                <a:solidFill>
                  <a:schemeClr val="bg1"/>
                </a:solidFill>
                <a:latin typeface="Impact" panose="020B0806030902050204" pitchFamily="34" charset="0"/>
              </a:rPr>
              <a:t>OS SEGUINTES PROJETOS.</a:t>
            </a:r>
            <a:endParaRPr lang="pt-BR" sz="3600" dirty="0">
              <a:ln>
                <a:solidFill>
                  <a:sysClr val="windowText" lastClr="000000"/>
                </a:solidFill>
              </a:ln>
              <a:solidFill>
                <a:schemeClr val="bg1"/>
              </a:solidFill>
            </a:endParaRPr>
          </a:p>
        </p:txBody>
      </p:sp>
    </p:spTree>
    <p:extLst>
      <p:ext uri="{BB962C8B-B14F-4D97-AF65-F5344CB8AC3E}">
        <p14:creationId xmlns:p14="http://schemas.microsoft.com/office/powerpoint/2010/main" val="2291489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Retângulo 1"/>
          <p:cNvSpPr/>
          <p:nvPr/>
        </p:nvSpPr>
        <p:spPr>
          <a:xfrm>
            <a:off x="26886" y="70107"/>
            <a:ext cx="9117114" cy="5078313"/>
          </a:xfrm>
          <a:prstGeom prst="rect">
            <a:avLst/>
          </a:prstGeom>
        </p:spPr>
        <p:txBody>
          <a:bodyPr wrap="square">
            <a:spAutoFit/>
          </a:bodyPr>
          <a:lstStyle/>
          <a:p>
            <a:pPr algn="ctr"/>
            <a:r>
              <a:rPr lang="pt-BR" sz="3600" dirty="0" smtClean="0">
                <a:ln>
                  <a:solidFill>
                    <a:sysClr val="windowText" lastClr="000000"/>
                  </a:solidFill>
                </a:ln>
                <a:solidFill>
                  <a:schemeClr val="bg1"/>
                </a:solidFill>
                <a:latin typeface="Impact" panose="020B0806030902050204" pitchFamily="34" charset="0"/>
              </a:rPr>
              <a:t>A CASA DA CRIANÇA E DO ADOLESCENTE PADRE MARCELO QUILICI EM CASTRO/PR, A ASSOCIAÇÃO CAMINHAR JUNTOS EM PIÇARRAS/SC </a:t>
            </a:r>
          </a:p>
          <a:p>
            <a:pPr algn="ctr"/>
            <a:r>
              <a:rPr lang="pt-BR" sz="3600" dirty="0" smtClean="0">
                <a:ln>
                  <a:solidFill>
                    <a:sysClr val="windowText" lastClr="000000"/>
                  </a:solidFill>
                </a:ln>
                <a:solidFill>
                  <a:schemeClr val="bg1"/>
                </a:solidFill>
                <a:latin typeface="Impact" panose="020B0806030902050204" pitchFamily="34" charset="0"/>
              </a:rPr>
              <a:t>E A INSTITUIÇÃO “CONSTRUIR E EDUCAR </a:t>
            </a:r>
          </a:p>
          <a:p>
            <a:pPr algn="ctr"/>
            <a:r>
              <a:rPr lang="pt-BR" sz="3600" dirty="0" smtClean="0">
                <a:ln>
                  <a:solidFill>
                    <a:sysClr val="windowText" lastClr="000000"/>
                  </a:solidFill>
                </a:ln>
                <a:solidFill>
                  <a:schemeClr val="bg1"/>
                </a:solidFill>
                <a:latin typeface="Impact" panose="020B0806030902050204" pitchFamily="34" charset="0"/>
              </a:rPr>
              <a:t>PARA A VIDA” EM CANOAS/RS.</a:t>
            </a:r>
          </a:p>
          <a:p>
            <a:pPr algn="ctr"/>
            <a:r>
              <a:rPr lang="pt-BR" sz="3600" dirty="0" smtClean="0">
                <a:ln>
                  <a:solidFill>
                    <a:sysClr val="windowText" lastClr="000000"/>
                  </a:solidFill>
                </a:ln>
                <a:solidFill>
                  <a:schemeClr val="bg1"/>
                </a:solidFill>
                <a:latin typeface="Impact" panose="020B0806030902050204" pitchFamily="34" charset="0"/>
              </a:rPr>
              <a:t>TODOS OS PROJETOS ENVOLVEM CUIDADO E EDUCAÇÃO DE CRIANÇAS E ADOLESCENTES. </a:t>
            </a:r>
          </a:p>
          <a:p>
            <a:pPr algn="ctr"/>
            <a:r>
              <a:rPr lang="pt-BR" sz="3600" dirty="0" smtClean="0">
                <a:ln>
                  <a:solidFill>
                    <a:sysClr val="windowText" lastClr="000000"/>
                  </a:solidFill>
                </a:ln>
                <a:solidFill>
                  <a:schemeClr val="bg1"/>
                </a:solidFill>
                <a:latin typeface="Impact" panose="020B0806030902050204" pitchFamily="34" charset="0"/>
              </a:rPr>
              <a:t>POR ISSO, INCENTIVAMOS TAMBÉM </a:t>
            </a:r>
          </a:p>
          <a:p>
            <a:pPr algn="ctr"/>
            <a:r>
              <a:rPr lang="pt-BR" sz="3600" dirty="0" smtClean="0">
                <a:ln>
                  <a:solidFill>
                    <a:sysClr val="windowText" lastClr="000000"/>
                  </a:solidFill>
                </a:ln>
                <a:solidFill>
                  <a:schemeClr val="bg1"/>
                </a:solidFill>
                <a:latin typeface="Impact" panose="020B0806030902050204" pitchFamily="34" charset="0"/>
              </a:rPr>
              <a:t>A OFERTA DOS PEQUENOS.</a:t>
            </a:r>
            <a:endParaRPr lang="pt-BR" sz="3600" dirty="0">
              <a:ln>
                <a:solidFill>
                  <a:sysClr val="windowText" lastClr="000000"/>
                </a:solidFill>
              </a:ln>
              <a:solidFill>
                <a:schemeClr val="bg1"/>
              </a:solidFill>
            </a:endParaRPr>
          </a:p>
        </p:txBody>
      </p:sp>
    </p:spTree>
    <p:extLst>
      <p:ext uri="{BB962C8B-B14F-4D97-AF65-F5344CB8AC3E}">
        <p14:creationId xmlns:p14="http://schemas.microsoft.com/office/powerpoint/2010/main" val="276821275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CaixaDeTexto 1"/>
          <p:cNvSpPr txBox="1"/>
          <p:nvPr/>
        </p:nvSpPr>
        <p:spPr>
          <a:xfrm>
            <a:off x="0" y="339502"/>
            <a:ext cx="9144000" cy="4524315"/>
          </a:xfrm>
          <a:prstGeom prst="rect">
            <a:avLst/>
          </a:prstGeom>
          <a:noFill/>
        </p:spPr>
        <p:txBody>
          <a:bodyPr wrap="square" rtlCol="0">
            <a:spAutoFit/>
          </a:bodyPr>
          <a:lstStyle/>
          <a:p>
            <a:pPr algn="ctr"/>
            <a:r>
              <a:rPr lang="pt-BR" sz="3600" dirty="0" smtClean="0">
                <a:ln>
                  <a:solidFill>
                    <a:sysClr val="windowText" lastClr="000000"/>
                  </a:solidFill>
                </a:ln>
                <a:solidFill>
                  <a:schemeClr val="bg1"/>
                </a:solidFill>
                <a:latin typeface="Impact" panose="020B0806030902050204" pitchFamily="34" charset="0"/>
              </a:rPr>
              <a:t>EM FRENTE AO ALTAR HÁ UMA CESTINHA </a:t>
            </a:r>
          </a:p>
          <a:p>
            <a:pPr algn="ctr"/>
            <a:r>
              <a:rPr lang="pt-BR" sz="3600" dirty="0" smtClean="0">
                <a:ln>
                  <a:solidFill>
                    <a:sysClr val="windowText" lastClr="000000"/>
                  </a:solidFill>
                </a:ln>
                <a:solidFill>
                  <a:schemeClr val="bg1"/>
                </a:solidFill>
                <a:latin typeface="Impact" panose="020B0806030902050204" pitchFamily="34" charset="0"/>
              </a:rPr>
              <a:t>ÀS OFERTAS. NÃO ESQUEÇA: MESMO À DISTÂNCIA, VOCÊ É LUZ NA VIDA DE ALGUÉM.</a:t>
            </a:r>
          </a:p>
          <a:p>
            <a:pPr algn="ctr"/>
            <a:r>
              <a:rPr lang="pt-BR" sz="3600" dirty="0" smtClean="0">
                <a:ln>
                  <a:solidFill>
                    <a:sysClr val="windowText" lastClr="000000"/>
                  </a:solidFill>
                </a:ln>
                <a:solidFill>
                  <a:schemeClr val="bg1"/>
                </a:solidFill>
                <a:latin typeface="Impact" panose="020B0806030902050204" pitchFamily="34" charset="0"/>
              </a:rPr>
              <a:t>AO LADO, HÁ UM POTE COM SEMENTES DE PALMEIRA JUÇARA. PEGUE UMA OU MAIS NA LEMBRANÇA </a:t>
            </a:r>
          </a:p>
          <a:p>
            <a:pPr algn="ctr"/>
            <a:r>
              <a:rPr lang="pt-BR" sz="3600" dirty="0" smtClean="0">
                <a:ln>
                  <a:solidFill>
                    <a:sysClr val="windowText" lastClr="000000"/>
                  </a:solidFill>
                </a:ln>
                <a:solidFill>
                  <a:schemeClr val="bg1"/>
                </a:solidFill>
                <a:latin typeface="Impact" panose="020B0806030902050204" pitchFamily="34" charset="0"/>
              </a:rPr>
              <a:t>DE QUE CONTINUAMOS SEMEANDO O AMOR DO DEUS ONDE ESTAMOS. DISSE O SENHOR: </a:t>
            </a:r>
          </a:p>
          <a:p>
            <a:pPr algn="ctr"/>
            <a:r>
              <a:rPr lang="pt-BR" sz="3600" dirty="0" smtClean="0">
                <a:ln>
                  <a:solidFill>
                    <a:sysClr val="windowText" lastClr="000000"/>
                  </a:solidFill>
                </a:ln>
                <a:solidFill>
                  <a:schemeClr val="bg1"/>
                </a:solidFill>
                <a:latin typeface="Impact" panose="020B0806030902050204" pitchFamily="34" charset="0"/>
              </a:rPr>
              <a:t>PROCUREM A PAZ DA CIDADE!</a:t>
            </a:r>
            <a:endParaRPr lang="pt-BR" sz="3600" dirty="0">
              <a:ln>
                <a:solidFill>
                  <a:sysClr val="windowText" lastClr="000000"/>
                </a:solidFill>
              </a:ln>
              <a:solidFill>
                <a:schemeClr val="bg1"/>
              </a:solidFill>
              <a:latin typeface="Impact" panose="020B0806030902050204" pitchFamily="34" charset="0"/>
            </a:endParaRPr>
          </a:p>
        </p:txBody>
      </p:sp>
    </p:spTree>
    <p:extLst>
      <p:ext uri="{BB962C8B-B14F-4D97-AF65-F5344CB8AC3E}">
        <p14:creationId xmlns:p14="http://schemas.microsoft.com/office/powerpoint/2010/main" val="132162546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07" y="603716"/>
            <a:ext cx="9125193" cy="4539784"/>
          </a:xfrm>
          <a:prstGeom prst="rect">
            <a:avLst/>
          </a:prstGeom>
        </p:spPr>
      </p:pic>
      <p:sp>
        <p:nvSpPr>
          <p:cNvPr id="4" name="CaixaDeTexto 3"/>
          <p:cNvSpPr txBox="1"/>
          <p:nvPr/>
        </p:nvSpPr>
        <p:spPr>
          <a:xfrm>
            <a:off x="18807" y="483518"/>
            <a:ext cx="9125193" cy="830997"/>
          </a:xfrm>
          <a:prstGeom prst="rect">
            <a:avLst/>
          </a:prstGeom>
          <a:noFill/>
        </p:spPr>
        <p:txBody>
          <a:bodyPr wrap="square" rtlCol="0">
            <a:spAutoFit/>
          </a:bodyPr>
          <a:lstStyle/>
          <a:p>
            <a:pPr algn="ctr"/>
            <a:r>
              <a:rPr lang="pt-BR" sz="4800" dirty="0" smtClean="0">
                <a:solidFill>
                  <a:schemeClr val="accent2">
                    <a:lumMod val="75000"/>
                  </a:schemeClr>
                </a:solidFill>
                <a:latin typeface="Impact" panose="020B0806030902050204" pitchFamily="34" charset="0"/>
              </a:rPr>
              <a:t>OFERTE COM ALEGRIA NO CORAÇÃO!</a:t>
            </a:r>
            <a:endParaRPr lang="pt-BR" sz="4800" dirty="0">
              <a:solidFill>
                <a:schemeClr val="accent2">
                  <a:lumMod val="75000"/>
                </a:schemeClr>
              </a:solidFill>
              <a:latin typeface="Impact" panose="020B0806030902050204" pitchFamily="34" charset="0"/>
            </a:endParaRPr>
          </a:p>
        </p:txBody>
      </p:sp>
    </p:spTree>
    <p:extLst>
      <p:ext uri="{BB962C8B-B14F-4D97-AF65-F5344CB8AC3E}">
        <p14:creationId xmlns:p14="http://schemas.microsoft.com/office/powerpoint/2010/main" val="279846746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cretaria de Infraestrutura e Meio Ambiente do Estado de São Pau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CaixaDeTexto 1"/>
          <p:cNvSpPr txBox="1"/>
          <p:nvPr/>
        </p:nvSpPr>
        <p:spPr>
          <a:xfrm>
            <a:off x="0" y="4083918"/>
            <a:ext cx="9144000" cy="707886"/>
          </a:xfrm>
          <a:prstGeom prst="rect">
            <a:avLst/>
          </a:prstGeom>
          <a:noFill/>
        </p:spPr>
        <p:txBody>
          <a:bodyPr wrap="square" rtlCol="0">
            <a:spAutoFit/>
          </a:bodyPr>
          <a:lstStyle/>
          <a:p>
            <a:pPr algn="ctr"/>
            <a:r>
              <a:rPr lang="pt-BR" sz="4000" dirty="0" smtClean="0">
                <a:solidFill>
                  <a:schemeClr val="bg1"/>
                </a:solidFill>
                <a:effectLst>
                  <a:outerShdw blurRad="38100" dist="38100" dir="2700000" algn="tl">
                    <a:srgbClr val="000000">
                      <a:alpha val="43137"/>
                    </a:srgbClr>
                  </a:outerShdw>
                </a:effectLst>
                <a:latin typeface="Impact" panose="020B0806030902050204" pitchFamily="34" charset="0"/>
              </a:rPr>
              <a:t>DOAÇÃO / ALICON INDUSTRIAL / GARUVA</a:t>
            </a:r>
            <a:endParaRPr lang="pt-BR" sz="40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139111461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3" name="CaixaDeTexto 2"/>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372</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404955276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2108" y="339502"/>
            <a:ext cx="9149182" cy="4431983"/>
          </a:xfrm>
          <a:prstGeom prst="rect">
            <a:avLst/>
          </a:prstGeom>
        </p:spPr>
        <p:txBody>
          <a:bodyPr wrap="square">
            <a:spAutoFit/>
          </a:bodyPr>
          <a:lstStyle/>
          <a:p>
            <a:pPr algn="ctr"/>
            <a:r>
              <a:rPr lang="pt-BR" sz="3200" i="1" dirty="0">
                <a:solidFill>
                  <a:srgbClr val="C00000"/>
                </a:solidFill>
                <a:latin typeface="Impact" panose="020B0806030902050204" pitchFamily="34" charset="0"/>
              </a:rPr>
              <a:t>HOSANA HEY! HOSANA HÁ!</a:t>
            </a:r>
            <a:r>
              <a:rPr lang="pt-BR" sz="3200" dirty="0">
                <a:solidFill>
                  <a:srgbClr val="C00000"/>
                </a:solidFill>
                <a:latin typeface="Impact" panose="020B0806030902050204" pitchFamily="34" charset="0"/>
              </a:rPr>
              <a:t/>
            </a:r>
            <a:br>
              <a:rPr lang="pt-BR" sz="3200" dirty="0">
                <a:solidFill>
                  <a:srgbClr val="C00000"/>
                </a:solidFill>
                <a:latin typeface="Impact" panose="020B0806030902050204" pitchFamily="34" charset="0"/>
              </a:rPr>
            </a:br>
            <a:r>
              <a:rPr lang="pt-BR" sz="3200" i="1" dirty="0">
                <a:solidFill>
                  <a:srgbClr val="C00000"/>
                </a:solidFill>
                <a:latin typeface="Impact" panose="020B0806030902050204" pitchFamily="34" charset="0"/>
              </a:rPr>
              <a:t>HOSANA HEY! HOSANA HEY! HOSANA HÁ!</a:t>
            </a:r>
            <a:r>
              <a:rPr lang="pt-BR" sz="3200" dirty="0">
                <a:solidFill>
                  <a:srgbClr val="C00000"/>
                </a:solidFill>
                <a:latin typeface="Impact" panose="020B0806030902050204" pitchFamily="34" charset="0"/>
              </a:rPr>
              <a:t/>
            </a:r>
            <a:br>
              <a:rPr lang="pt-BR" sz="3200" dirty="0">
                <a:solidFill>
                  <a:srgbClr val="C00000"/>
                </a:solidFill>
                <a:latin typeface="Impact" panose="020B0806030902050204" pitchFamily="34" charset="0"/>
              </a:rPr>
            </a:br>
            <a:r>
              <a:rPr lang="pt-BR" sz="3200" i="1" dirty="0">
                <a:solidFill>
                  <a:srgbClr val="C00000"/>
                </a:solidFill>
                <a:latin typeface="Impact" panose="020B0806030902050204" pitchFamily="34" charset="0"/>
              </a:rPr>
              <a:t>HOSANA HEY! HOSANA HÁ!</a:t>
            </a:r>
            <a:r>
              <a:rPr lang="pt-BR" sz="3200" dirty="0">
                <a:solidFill>
                  <a:srgbClr val="C00000"/>
                </a:solidFill>
                <a:latin typeface="Impact" panose="020B0806030902050204" pitchFamily="34" charset="0"/>
              </a:rPr>
              <a:t/>
            </a:r>
            <a:br>
              <a:rPr lang="pt-BR" sz="3200" dirty="0">
                <a:solidFill>
                  <a:srgbClr val="C00000"/>
                </a:solidFill>
                <a:latin typeface="Impact" panose="020B0806030902050204" pitchFamily="34" charset="0"/>
              </a:rPr>
            </a:br>
            <a:r>
              <a:rPr lang="pt-BR" sz="3200" i="1" dirty="0">
                <a:solidFill>
                  <a:srgbClr val="C00000"/>
                </a:solidFill>
                <a:latin typeface="Impact" panose="020B0806030902050204" pitchFamily="34" charset="0"/>
              </a:rPr>
              <a:t>HOSANA HEY! HOSANA HEY! HOSANA HÁ</a:t>
            </a:r>
            <a:r>
              <a:rPr lang="pt-BR" sz="3200" i="1" dirty="0" smtClean="0">
                <a:solidFill>
                  <a:srgbClr val="C00000"/>
                </a:solidFill>
                <a:latin typeface="Impact" panose="020B0806030902050204" pitchFamily="34" charset="0"/>
              </a:rPr>
              <a:t>!</a:t>
            </a:r>
            <a:r>
              <a:rPr lang="pt-BR" sz="3200" dirty="0">
                <a:solidFill>
                  <a:srgbClr val="C00000"/>
                </a:solidFill>
                <a:latin typeface="Impact" panose="020B0806030902050204" pitchFamily="34" charset="0"/>
              </a:rPr>
              <a:t> </a:t>
            </a:r>
            <a:endParaRPr lang="pt-BR" sz="3200" dirty="0" smtClean="0">
              <a:solidFill>
                <a:srgbClr val="C00000"/>
              </a:solidFill>
              <a:latin typeface="Impact" panose="020B0806030902050204" pitchFamily="34" charset="0"/>
            </a:endParaRPr>
          </a:p>
          <a:p>
            <a:pPr algn="ctr"/>
            <a:r>
              <a:rPr lang="pt-BR" sz="1200" dirty="0" smtClean="0">
                <a:solidFill>
                  <a:srgbClr val="C00000"/>
                </a:solidFill>
                <a:latin typeface="Impact" panose="020B0806030902050204" pitchFamily="34" charset="0"/>
              </a:rPr>
              <a:t> </a:t>
            </a:r>
          </a:p>
          <a:p>
            <a:pPr algn="ctr"/>
            <a:r>
              <a:rPr lang="pt-BR" sz="3200" dirty="0" smtClean="0">
                <a:solidFill>
                  <a:schemeClr val="tx2">
                    <a:lumMod val="75000"/>
                  </a:schemeClr>
                </a:solidFill>
                <a:latin typeface="Impact" panose="020B0806030902050204" pitchFamily="34" charset="0"/>
              </a:rPr>
              <a:t>ELE </a:t>
            </a:r>
            <a:r>
              <a:rPr lang="pt-BR" sz="3200" dirty="0">
                <a:solidFill>
                  <a:schemeClr val="tx2">
                    <a:lumMod val="75000"/>
                  </a:schemeClr>
                </a:solidFill>
                <a:latin typeface="Impact" panose="020B0806030902050204" pitchFamily="34" charset="0"/>
              </a:rPr>
              <a:t>É O SANTO, É O FILHO DE MARIA,</a:t>
            </a:r>
            <a:br>
              <a:rPr lang="pt-BR" sz="3200" dirty="0">
                <a:solidFill>
                  <a:schemeClr val="tx2">
                    <a:lumMod val="75000"/>
                  </a:schemeClr>
                </a:solidFill>
                <a:latin typeface="Impact" panose="020B0806030902050204" pitchFamily="34" charset="0"/>
              </a:rPr>
            </a:br>
            <a:r>
              <a:rPr lang="pt-BR" sz="3200" dirty="0">
                <a:solidFill>
                  <a:schemeClr val="tx2">
                    <a:lumMod val="75000"/>
                  </a:schemeClr>
                </a:solidFill>
                <a:latin typeface="Impact" panose="020B0806030902050204" pitchFamily="34" charset="0"/>
              </a:rPr>
              <a:t>É O DEUS DE ISRAEL, É O FILHO DE DAVI.</a:t>
            </a:r>
          </a:p>
          <a:p>
            <a:pPr algn="ctr"/>
            <a:r>
              <a:rPr lang="pt-BR" sz="1400" dirty="0">
                <a:latin typeface="Impact" panose="020B0806030902050204" pitchFamily="34" charset="0"/>
              </a:rPr>
              <a:t>  </a:t>
            </a:r>
            <a:endParaRPr lang="pt-BR" sz="1400" dirty="0" smtClean="0">
              <a:latin typeface="Impact" panose="020B0806030902050204" pitchFamily="34" charset="0"/>
            </a:endParaRPr>
          </a:p>
          <a:p>
            <a:pPr algn="ctr"/>
            <a:r>
              <a:rPr lang="pt-BR" sz="3200" dirty="0" smtClean="0">
                <a:solidFill>
                  <a:schemeClr val="accent3">
                    <a:lumMod val="50000"/>
                  </a:schemeClr>
                </a:solidFill>
                <a:latin typeface="Impact" panose="020B0806030902050204" pitchFamily="34" charset="0"/>
              </a:rPr>
              <a:t>VAMOS </a:t>
            </a:r>
            <a:r>
              <a:rPr lang="pt-BR" sz="3200" dirty="0">
                <a:solidFill>
                  <a:schemeClr val="accent3">
                    <a:lumMod val="50000"/>
                  </a:schemeClr>
                </a:solidFill>
                <a:latin typeface="Impact" panose="020B0806030902050204" pitchFamily="34" charset="0"/>
              </a:rPr>
              <a:t>A ELE COM AS FLORES DOS TRIGAIS,</a:t>
            </a:r>
            <a:br>
              <a:rPr lang="pt-BR" sz="3200" dirty="0">
                <a:solidFill>
                  <a:schemeClr val="accent3">
                    <a:lumMod val="50000"/>
                  </a:schemeClr>
                </a:solidFill>
                <a:latin typeface="Impact" panose="020B0806030902050204" pitchFamily="34" charset="0"/>
              </a:rPr>
            </a:br>
            <a:r>
              <a:rPr lang="pt-BR" sz="3200" dirty="0">
                <a:solidFill>
                  <a:schemeClr val="accent3">
                    <a:lumMod val="50000"/>
                  </a:schemeClr>
                </a:solidFill>
                <a:latin typeface="Impact" panose="020B0806030902050204" pitchFamily="34" charset="0"/>
              </a:rPr>
              <a:t>COM OS RAMOS E OLIVEIRAS, COM ALEGRIA E MUITA PAZ.</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555526"/>
            <a:ext cx="1512168" cy="1512168"/>
          </a:xfrm>
          <a:prstGeom prst="rect">
            <a:avLst/>
          </a:prstGeom>
        </p:spPr>
      </p:pic>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1693" y="556978"/>
            <a:ext cx="1512168" cy="1512168"/>
          </a:xfrm>
          <a:prstGeom prst="rect">
            <a:avLst/>
          </a:prstGeom>
        </p:spPr>
      </p:pic>
    </p:spTree>
    <p:extLst>
      <p:ext uri="{BB962C8B-B14F-4D97-AF65-F5344CB8AC3E}">
        <p14:creationId xmlns:p14="http://schemas.microsoft.com/office/powerpoint/2010/main" val="55124492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2108" y="339502"/>
            <a:ext cx="9149182" cy="4678204"/>
          </a:xfrm>
          <a:prstGeom prst="rect">
            <a:avLst/>
          </a:prstGeom>
        </p:spPr>
        <p:txBody>
          <a:bodyPr wrap="square">
            <a:spAutoFit/>
          </a:bodyPr>
          <a:lstStyle/>
          <a:p>
            <a:pPr algn="ctr"/>
            <a:r>
              <a:rPr lang="pt-BR" sz="3200" i="1" dirty="0">
                <a:solidFill>
                  <a:srgbClr val="C00000"/>
                </a:solidFill>
                <a:latin typeface="Impact" panose="020B0806030902050204" pitchFamily="34" charset="0"/>
              </a:rPr>
              <a:t>HOSANA HEY! HOSANA HÁ!</a:t>
            </a:r>
            <a:r>
              <a:rPr lang="pt-BR" sz="3200" dirty="0">
                <a:solidFill>
                  <a:srgbClr val="C00000"/>
                </a:solidFill>
                <a:latin typeface="Impact" panose="020B0806030902050204" pitchFamily="34" charset="0"/>
              </a:rPr>
              <a:t/>
            </a:r>
            <a:br>
              <a:rPr lang="pt-BR" sz="3200" dirty="0">
                <a:solidFill>
                  <a:srgbClr val="C00000"/>
                </a:solidFill>
                <a:latin typeface="Impact" panose="020B0806030902050204" pitchFamily="34" charset="0"/>
              </a:rPr>
            </a:br>
            <a:r>
              <a:rPr lang="pt-BR" sz="3200" i="1" dirty="0">
                <a:solidFill>
                  <a:srgbClr val="C00000"/>
                </a:solidFill>
                <a:latin typeface="Impact" panose="020B0806030902050204" pitchFamily="34" charset="0"/>
              </a:rPr>
              <a:t>HOSANA HEY! HOSANA HEY! HOSANA HÁ!</a:t>
            </a:r>
            <a:r>
              <a:rPr lang="pt-BR" sz="3200" dirty="0">
                <a:solidFill>
                  <a:srgbClr val="C00000"/>
                </a:solidFill>
                <a:latin typeface="Impact" panose="020B0806030902050204" pitchFamily="34" charset="0"/>
              </a:rPr>
              <a:t/>
            </a:r>
            <a:br>
              <a:rPr lang="pt-BR" sz="3200" dirty="0">
                <a:solidFill>
                  <a:srgbClr val="C00000"/>
                </a:solidFill>
                <a:latin typeface="Impact" panose="020B0806030902050204" pitchFamily="34" charset="0"/>
              </a:rPr>
            </a:br>
            <a:r>
              <a:rPr lang="pt-BR" sz="3200" i="1" dirty="0">
                <a:solidFill>
                  <a:srgbClr val="C00000"/>
                </a:solidFill>
                <a:latin typeface="Impact" panose="020B0806030902050204" pitchFamily="34" charset="0"/>
              </a:rPr>
              <a:t>HOSANA HEY! HOSANA HÁ!</a:t>
            </a:r>
            <a:r>
              <a:rPr lang="pt-BR" sz="3200" dirty="0">
                <a:solidFill>
                  <a:srgbClr val="C00000"/>
                </a:solidFill>
                <a:latin typeface="Impact" panose="020B0806030902050204" pitchFamily="34" charset="0"/>
              </a:rPr>
              <a:t/>
            </a:r>
            <a:br>
              <a:rPr lang="pt-BR" sz="3200" dirty="0">
                <a:solidFill>
                  <a:srgbClr val="C00000"/>
                </a:solidFill>
                <a:latin typeface="Impact" panose="020B0806030902050204" pitchFamily="34" charset="0"/>
              </a:rPr>
            </a:br>
            <a:r>
              <a:rPr lang="pt-BR" sz="3200" i="1" dirty="0">
                <a:solidFill>
                  <a:srgbClr val="C00000"/>
                </a:solidFill>
                <a:latin typeface="Impact" panose="020B0806030902050204" pitchFamily="34" charset="0"/>
              </a:rPr>
              <a:t>HOSANA HEY! HOSANA HEY! HOSANA HÁ</a:t>
            </a:r>
            <a:r>
              <a:rPr lang="pt-BR" sz="3200" i="1" dirty="0" smtClean="0">
                <a:solidFill>
                  <a:srgbClr val="C00000"/>
                </a:solidFill>
                <a:latin typeface="Impact" panose="020B0806030902050204" pitchFamily="34" charset="0"/>
              </a:rPr>
              <a:t>!</a:t>
            </a:r>
            <a:r>
              <a:rPr lang="pt-BR" sz="3200" dirty="0">
                <a:solidFill>
                  <a:srgbClr val="C00000"/>
                </a:solidFill>
                <a:latin typeface="Impact" panose="020B0806030902050204" pitchFamily="34" charset="0"/>
              </a:rPr>
              <a:t> </a:t>
            </a:r>
            <a:endParaRPr lang="pt-BR" sz="3200" dirty="0" smtClean="0">
              <a:solidFill>
                <a:srgbClr val="C00000"/>
              </a:solidFill>
              <a:latin typeface="Impact" panose="020B0806030902050204" pitchFamily="34" charset="0"/>
            </a:endParaRPr>
          </a:p>
          <a:p>
            <a:pPr algn="ctr"/>
            <a:r>
              <a:rPr lang="pt-BR" sz="1200" dirty="0" smtClean="0">
                <a:solidFill>
                  <a:srgbClr val="C00000"/>
                </a:solidFill>
                <a:latin typeface="Impact" panose="020B0806030902050204" pitchFamily="34" charset="0"/>
              </a:rPr>
              <a:t> </a:t>
            </a:r>
          </a:p>
          <a:p>
            <a:pPr algn="ctr"/>
            <a:r>
              <a:rPr lang="pt-BR" sz="3600" dirty="0">
                <a:solidFill>
                  <a:schemeClr val="tx2">
                    <a:lumMod val="75000"/>
                  </a:schemeClr>
                </a:solidFill>
                <a:latin typeface="Impact" panose="020B0806030902050204" pitchFamily="34" charset="0"/>
              </a:rPr>
              <a:t>ELE É O CRISTO, É O UNIFICADOR,</a:t>
            </a:r>
            <a:br>
              <a:rPr lang="pt-BR" sz="3600" dirty="0">
                <a:solidFill>
                  <a:schemeClr val="tx2">
                    <a:lumMod val="75000"/>
                  </a:schemeClr>
                </a:solidFill>
                <a:latin typeface="Impact" panose="020B0806030902050204" pitchFamily="34" charset="0"/>
              </a:rPr>
            </a:br>
            <a:r>
              <a:rPr lang="pt-BR" sz="3600" dirty="0">
                <a:solidFill>
                  <a:schemeClr val="tx2">
                    <a:lumMod val="75000"/>
                  </a:schemeClr>
                </a:solidFill>
                <a:latin typeface="Impact" panose="020B0806030902050204" pitchFamily="34" charset="0"/>
              </a:rPr>
              <a:t>É HOSANA NAS ALTURAS, É HOSANA NO AMOR</a:t>
            </a:r>
            <a:r>
              <a:rPr lang="pt-BR" sz="3600" dirty="0" smtClean="0">
                <a:solidFill>
                  <a:schemeClr val="tx2">
                    <a:lumMod val="75000"/>
                  </a:schemeClr>
                </a:solidFill>
                <a:latin typeface="Impact" panose="020B0806030902050204" pitchFamily="34" charset="0"/>
              </a:rPr>
              <a:t>.</a:t>
            </a:r>
          </a:p>
          <a:p>
            <a:pPr algn="ctr"/>
            <a:endParaRPr lang="pt-BR" sz="1400" dirty="0">
              <a:latin typeface="Impact" panose="020B0806030902050204" pitchFamily="34" charset="0"/>
            </a:endParaRPr>
          </a:p>
          <a:p>
            <a:pPr algn="ctr"/>
            <a:r>
              <a:rPr lang="pt-BR" sz="3600" dirty="0">
                <a:latin typeface="Impact" panose="020B0806030902050204" pitchFamily="34" charset="0"/>
              </a:rPr>
              <a:t>  </a:t>
            </a:r>
            <a:r>
              <a:rPr lang="pt-BR" sz="3600" dirty="0">
                <a:solidFill>
                  <a:schemeClr val="accent3">
                    <a:lumMod val="50000"/>
                  </a:schemeClr>
                </a:solidFill>
                <a:latin typeface="Impact" panose="020B0806030902050204" pitchFamily="34" charset="0"/>
              </a:rPr>
              <a:t>ELE É A ALEGRIA, É A RAZÃO DO MEU VIVER,</a:t>
            </a:r>
            <a:br>
              <a:rPr lang="pt-BR" sz="3600" dirty="0">
                <a:solidFill>
                  <a:schemeClr val="accent3">
                    <a:lumMod val="50000"/>
                  </a:schemeClr>
                </a:solidFill>
                <a:latin typeface="Impact" panose="020B0806030902050204" pitchFamily="34" charset="0"/>
              </a:rPr>
            </a:br>
            <a:r>
              <a:rPr lang="pt-BR" sz="3600" dirty="0">
                <a:solidFill>
                  <a:schemeClr val="accent3">
                    <a:lumMod val="50000"/>
                  </a:schemeClr>
                </a:solidFill>
                <a:latin typeface="Impact" panose="020B0806030902050204" pitchFamily="34" charset="0"/>
              </a:rPr>
              <a:t>É A VIDA DE MEUS DIAS, É O AMPARO NO SOFRER.</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555526"/>
            <a:ext cx="1512168" cy="1512168"/>
          </a:xfrm>
          <a:prstGeom prst="rect">
            <a:avLst/>
          </a:prstGeom>
        </p:spPr>
      </p:pic>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1693" y="556978"/>
            <a:ext cx="1512168" cy="1512168"/>
          </a:xfrm>
          <a:prstGeom prst="rect">
            <a:avLst/>
          </a:prstGeom>
        </p:spPr>
      </p:pic>
    </p:spTree>
    <p:extLst>
      <p:ext uri="{BB962C8B-B14F-4D97-AF65-F5344CB8AC3E}">
        <p14:creationId xmlns:p14="http://schemas.microsoft.com/office/powerpoint/2010/main" val="62021994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2" descr="C:\Users\Euclecio\Desktop\DMO2016\Arrib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0"/>
            <a:ext cx="5040560" cy="4686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40623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3019842"/>
          </a:xfrm>
          <a:prstGeom prst="rect">
            <a:avLst/>
          </a:prstGeom>
        </p:spPr>
      </p:pic>
      <p:sp>
        <p:nvSpPr>
          <p:cNvPr id="3" name="CaixaDeTexto 2"/>
          <p:cNvSpPr txBox="1"/>
          <p:nvPr/>
        </p:nvSpPr>
        <p:spPr>
          <a:xfrm>
            <a:off x="0" y="3019842"/>
            <a:ext cx="9144000" cy="2123658"/>
          </a:xfrm>
          <a:prstGeom prst="rect">
            <a:avLst/>
          </a:prstGeom>
          <a:solidFill>
            <a:srgbClr val="002060"/>
          </a:solidFill>
        </p:spPr>
        <p:txBody>
          <a:bodyPr wrap="square" rtlCol="0">
            <a:spAutoFit/>
          </a:bodyPr>
          <a:lstStyle/>
          <a:p>
            <a:pPr algn="ctr"/>
            <a:r>
              <a:rPr lang="pt-BR" sz="6600" dirty="0" smtClean="0">
                <a:solidFill>
                  <a:schemeClr val="accent3">
                    <a:lumMod val="20000"/>
                    <a:lumOff val="80000"/>
                  </a:schemeClr>
                </a:solidFill>
                <a:effectLst>
                  <a:outerShdw blurRad="38100" dist="38100" dir="2700000" algn="tl">
                    <a:srgbClr val="000000">
                      <a:alpha val="43137"/>
                    </a:srgbClr>
                  </a:outerShdw>
                </a:effectLst>
                <a:latin typeface="Arial Black" panose="020B0A04020102020204" pitchFamily="34" charset="0"/>
              </a:rPr>
              <a:t>INTERCESSÃO &amp;</a:t>
            </a:r>
          </a:p>
          <a:p>
            <a:pPr algn="ctr"/>
            <a:r>
              <a:rPr lang="pt-BR" sz="6600" dirty="0" smtClean="0">
                <a:solidFill>
                  <a:schemeClr val="accent3">
                    <a:lumMod val="20000"/>
                    <a:lumOff val="80000"/>
                  </a:schemeClr>
                </a:solidFill>
                <a:effectLst>
                  <a:outerShdw blurRad="38100" dist="38100" dir="2700000" algn="tl">
                    <a:srgbClr val="000000">
                      <a:alpha val="43137"/>
                    </a:srgbClr>
                  </a:outerShdw>
                </a:effectLst>
                <a:latin typeface="Arial Black" panose="020B0A04020102020204" pitchFamily="34" charset="0"/>
              </a:rPr>
              <a:t>ORAÇÃO FINAL</a:t>
            </a:r>
            <a:endParaRPr lang="pt-BR" sz="6600" dirty="0">
              <a:solidFill>
                <a:schemeClr val="accent3">
                  <a:lumMod val="20000"/>
                  <a:lumOff val="8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96437194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CaixaDeTexto 1"/>
          <p:cNvSpPr txBox="1"/>
          <p:nvPr/>
        </p:nvSpPr>
        <p:spPr>
          <a:xfrm>
            <a:off x="0" y="555526"/>
            <a:ext cx="9144000" cy="3970318"/>
          </a:xfrm>
          <a:prstGeom prst="rect">
            <a:avLst/>
          </a:prstGeom>
          <a:noFill/>
        </p:spPr>
        <p:txBody>
          <a:bodyPr wrap="square" rtlCol="0">
            <a:spAutoFit/>
          </a:bodyPr>
          <a:lstStyle/>
          <a:p>
            <a:pPr algn="ctr"/>
            <a:r>
              <a:rPr lang="pt-BR" sz="3600" dirty="0" smtClean="0">
                <a:solidFill>
                  <a:srgbClr val="9A0000"/>
                </a:solidFill>
                <a:latin typeface="Impact" panose="020B0806030902050204" pitchFamily="34" charset="0"/>
              </a:rPr>
              <a:t>INTERCEDEMOS POR AQUELES QUE NÃO </a:t>
            </a:r>
          </a:p>
          <a:p>
            <a:pPr algn="ctr"/>
            <a:r>
              <a:rPr lang="pt-BR" sz="3600" dirty="0" smtClean="0">
                <a:solidFill>
                  <a:srgbClr val="9A0000"/>
                </a:solidFill>
                <a:latin typeface="Impact" panose="020B0806030902050204" pitchFamily="34" charset="0"/>
              </a:rPr>
              <a:t>TÊM O SUFICIENTE PARA VIVER COM DIGNIDADE,</a:t>
            </a:r>
          </a:p>
          <a:p>
            <a:pPr algn="ctr"/>
            <a:r>
              <a:rPr lang="pt-BR" sz="3600" dirty="0" smtClean="0">
                <a:solidFill>
                  <a:srgbClr val="9A0000"/>
                </a:solidFill>
                <a:latin typeface="Impact" panose="020B0806030902050204" pitchFamily="34" charset="0"/>
              </a:rPr>
              <a:t>ONDE FALTA O PÃO, O AMOR E O PERDÃO.</a:t>
            </a:r>
          </a:p>
          <a:p>
            <a:pPr algn="ctr"/>
            <a:endParaRPr lang="pt-BR" sz="3600" dirty="0" smtClean="0">
              <a:solidFill>
                <a:srgbClr val="9A0000"/>
              </a:solidFill>
              <a:latin typeface="Impact" panose="020B0806030902050204" pitchFamily="34" charset="0"/>
            </a:endParaRPr>
          </a:p>
          <a:p>
            <a:pPr algn="ctr"/>
            <a:r>
              <a:rPr lang="pt-BR" sz="3600" dirty="0" smtClean="0">
                <a:solidFill>
                  <a:srgbClr val="002060"/>
                </a:solidFill>
                <a:latin typeface="Impact" panose="020B0806030902050204" pitchFamily="34" charset="0"/>
              </a:rPr>
              <a:t>COLOQUE EM NOSSO CORAÇÃO A ATENÇÃO, </a:t>
            </a:r>
          </a:p>
          <a:p>
            <a:pPr algn="ctr"/>
            <a:r>
              <a:rPr lang="pt-BR" sz="3600" dirty="0" smtClean="0">
                <a:solidFill>
                  <a:srgbClr val="002060"/>
                </a:solidFill>
                <a:latin typeface="Impact" panose="020B0806030902050204" pitchFamily="34" charset="0"/>
              </a:rPr>
              <a:t>A COMPAIXÃO E A GENEROSIDADE. QUE OLHOS </a:t>
            </a:r>
          </a:p>
          <a:p>
            <a:pPr algn="ctr"/>
            <a:r>
              <a:rPr lang="pt-BR" sz="3600" dirty="0" smtClean="0">
                <a:solidFill>
                  <a:srgbClr val="002060"/>
                </a:solidFill>
                <a:latin typeface="Impact" panose="020B0806030902050204" pitchFamily="34" charset="0"/>
              </a:rPr>
              <a:t>E MÃOS SEJAM ESTENDIDOS AOS CARENTES.</a:t>
            </a:r>
            <a:endParaRPr lang="pt-BR" sz="3600" dirty="0">
              <a:solidFill>
                <a:srgbClr val="002060"/>
              </a:solidFill>
              <a:latin typeface="Impact" panose="020B0806030902050204" pitchFamily="34" charset="0"/>
            </a:endParaRPr>
          </a:p>
        </p:txBody>
      </p:sp>
    </p:spTree>
    <p:extLst>
      <p:ext uri="{BB962C8B-B14F-4D97-AF65-F5344CB8AC3E}">
        <p14:creationId xmlns:p14="http://schemas.microsoft.com/office/powerpoint/2010/main" val="337722343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aixaDeTexto 2"/>
          <p:cNvSpPr txBox="1"/>
          <p:nvPr/>
        </p:nvSpPr>
        <p:spPr>
          <a:xfrm>
            <a:off x="-14197" y="339502"/>
            <a:ext cx="9144000" cy="4524315"/>
          </a:xfrm>
          <a:prstGeom prst="rect">
            <a:avLst/>
          </a:prstGeom>
          <a:noFill/>
        </p:spPr>
        <p:txBody>
          <a:bodyPr wrap="square" rtlCol="0">
            <a:spAutoFit/>
          </a:bodyPr>
          <a:lstStyle/>
          <a:p>
            <a:pPr algn="ctr"/>
            <a:r>
              <a:rPr lang="pt-BR" sz="3600" dirty="0" smtClean="0">
                <a:solidFill>
                  <a:srgbClr val="9A0000"/>
                </a:solidFill>
                <a:latin typeface="Impact" panose="020B0806030902050204" pitchFamily="34" charset="0"/>
              </a:rPr>
              <a:t>INTERCEDEMOS POR AQUELES QUE SOFREM ABUSO E VIOLÊNCIA, TANTO NA SOCIEDADE, QUANTO DENTRO DE SUAS PRÓPRIAS CASAS, </a:t>
            </a:r>
          </a:p>
          <a:p>
            <a:pPr algn="ctr"/>
            <a:r>
              <a:rPr lang="pt-BR" sz="3600" dirty="0" smtClean="0">
                <a:solidFill>
                  <a:srgbClr val="9A0000"/>
                </a:solidFill>
                <a:latin typeface="Impact" panose="020B0806030902050204" pitchFamily="34" charset="0"/>
              </a:rPr>
              <a:t>POR DESCONHECIDOS OU GENTE PRÓXIMA.</a:t>
            </a:r>
          </a:p>
          <a:p>
            <a:pPr algn="ctr"/>
            <a:endParaRPr lang="pt-BR" sz="3600" dirty="0" smtClean="0">
              <a:solidFill>
                <a:srgbClr val="9A0000"/>
              </a:solidFill>
              <a:latin typeface="Impact" panose="020B0806030902050204" pitchFamily="34" charset="0"/>
            </a:endParaRPr>
          </a:p>
          <a:p>
            <a:pPr algn="ctr"/>
            <a:r>
              <a:rPr lang="pt-BR" sz="3600" dirty="0" smtClean="0">
                <a:solidFill>
                  <a:srgbClr val="002060"/>
                </a:solidFill>
                <a:latin typeface="Impact" panose="020B0806030902050204" pitchFamily="34" charset="0"/>
              </a:rPr>
              <a:t>INTERCEDEMOS PELOS QUE VIVEM NA SOLIDÃO OU SÃO PRIVADOS DA LIBERDADE, SEJA POR DOENÇA OU QUESTÕES SOCIAIS.</a:t>
            </a:r>
            <a:endParaRPr lang="pt-BR" sz="3600" dirty="0">
              <a:solidFill>
                <a:srgbClr val="002060"/>
              </a:solidFill>
              <a:latin typeface="Impact" panose="020B0806030902050204" pitchFamily="34" charset="0"/>
            </a:endParaRPr>
          </a:p>
        </p:txBody>
      </p:sp>
    </p:spTree>
    <p:extLst>
      <p:ext uri="{BB962C8B-B14F-4D97-AF65-F5344CB8AC3E}">
        <p14:creationId xmlns:p14="http://schemas.microsoft.com/office/powerpoint/2010/main" val="204329177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CaixaDeTexto 2"/>
          <p:cNvSpPr txBox="1"/>
          <p:nvPr/>
        </p:nvSpPr>
        <p:spPr>
          <a:xfrm>
            <a:off x="0" y="339502"/>
            <a:ext cx="9144000" cy="4524315"/>
          </a:xfrm>
          <a:prstGeom prst="rect">
            <a:avLst/>
          </a:prstGeom>
          <a:noFill/>
        </p:spPr>
        <p:txBody>
          <a:bodyPr wrap="square" rtlCol="0">
            <a:spAutoFit/>
          </a:bodyPr>
          <a:lstStyle/>
          <a:p>
            <a:pPr algn="ctr"/>
            <a:r>
              <a:rPr lang="pt-BR" sz="3600" dirty="0" smtClean="0">
                <a:solidFill>
                  <a:srgbClr val="9A0000"/>
                </a:solidFill>
                <a:latin typeface="Impact" panose="020B0806030902050204" pitchFamily="34" charset="0"/>
              </a:rPr>
              <a:t>INTERCEDEMOS POR AQUELES QUE VIVEM EXILADOS, LONGE DE SUA TERRA NATAL E FAMILIARES, ALIMENTADOS POR CONSTANTE SAUDADES.</a:t>
            </a:r>
          </a:p>
          <a:p>
            <a:pPr algn="ctr"/>
            <a:endParaRPr lang="pt-BR" sz="3600" dirty="0" smtClean="0">
              <a:solidFill>
                <a:srgbClr val="9A0000"/>
              </a:solidFill>
              <a:latin typeface="Impact" panose="020B0806030902050204" pitchFamily="34" charset="0"/>
            </a:endParaRPr>
          </a:p>
          <a:p>
            <a:pPr algn="ctr"/>
            <a:r>
              <a:rPr lang="pt-BR" sz="3600" dirty="0" smtClean="0">
                <a:solidFill>
                  <a:srgbClr val="002060"/>
                </a:solidFill>
                <a:latin typeface="Impact" panose="020B0806030902050204" pitchFamily="34" charset="0"/>
              </a:rPr>
              <a:t>INTERCEDEMOS POR AQUELES QUE ESTÃO EM FUGA OU, POR QUESTÃO DE SOBREVIVÊNCIA, PRECISAM MUDAR DE LUGAR OU ESTILO DE VIDA.</a:t>
            </a:r>
            <a:endParaRPr lang="pt-BR" sz="3600" dirty="0">
              <a:solidFill>
                <a:srgbClr val="002060"/>
              </a:solidFill>
              <a:latin typeface="Impact" panose="020B0806030902050204" pitchFamily="34" charset="0"/>
            </a:endParaRPr>
          </a:p>
        </p:txBody>
      </p:sp>
    </p:spTree>
    <p:extLst>
      <p:ext uri="{BB962C8B-B14F-4D97-AF65-F5344CB8AC3E}">
        <p14:creationId xmlns:p14="http://schemas.microsoft.com/office/powerpoint/2010/main" val="43133438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3" name="CaixaDeTexto 2"/>
          <p:cNvSpPr txBox="1"/>
          <p:nvPr/>
        </p:nvSpPr>
        <p:spPr>
          <a:xfrm>
            <a:off x="1547664" y="1995686"/>
            <a:ext cx="2664296" cy="923330"/>
          </a:xfrm>
          <a:prstGeom prst="rect">
            <a:avLst/>
          </a:prstGeom>
          <a:noFill/>
        </p:spPr>
        <p:txBody>
          <a:bodyPr wrap="square" rtlCol="0">
            <a:spAutoFit/>
          </a:bodyPr>
          <a:lstStyle/>
          <a:p>
            <a:r>
              <a:rPr lang="pt-BR" sz="5400" dirty="0" smtClean="0">
                <a:solidFill>
                  <a:schemeClr val="bg1"/>
                </a:solidFill>
                <a:effectLst>
                  <a:outerShdw blurRad="38100" dist="38100" dir="2700000" algn="tl">
                    <a:srgbClr val="000000">
                      <a:alpha val="43137"/>
                    </a:srgbClr>
                  </a:outerShdw>
                </a:effectLst>
                <a:latin typeface="Impact" panose="020B0806030902050204" pitchFamily="34" charset="0"/>
              </a:rPr>
              <a:t>HPD 367</a:t>
            </a:r>
            <a:endParaRPr lang="pt-BR" sz="5400" dirty="0">
              <a:solidFill>
                <a:schemeClr val="bg1"/>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225213651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3" name="Retângulo Arredondado 2"/>
          <p:cNvSpPr/>
          <p:nvPr/>
        </p:nvSpPr>
        <p:spPr>
          <a:xfrm>
            <a:off x="251520" y="411510"/>
            <a:ext cx="8640960" cy="3096344"/>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6000" dirty="0" smtClean="0">
                <a:ln>
                  <a:solidFill>
                    <a:schemeClr val="tx1"/>
                  </a:solidFill>
                </a:ln>
                <a:solidFill>
                  <a:schemeClr val="accent4"/>
                </a:solidFill>
                <a:latin typeface="Impact" panose="020B0806030902050204" pitchFamily="34" charset="0"/>
              </a:rPr>
              <a:t>ENVIA O TEU ESPÍRITO</a:t>
            </a:r>
          </a:p>
          <a:p>
            <a:pPr algn="ctr"/>
            <a:r>
              <a:rPr lang="pt-BR" sz="6000" dirty="0" smtClean="0">
                <a:ln>
                  <a:solidFill>
                    <a:schemeClr val="tx1"/>
                  </a:solidFill>
                </a:ln>
                <a:solidFill>
                  <a:schemeClr val="accent4"/>
                </a:solidFill>
                <a:latin typeface="Impact" panose="020B0806030902050204" pitchFamily="34" charset="0"/>
              </a:rPr>
              <a:t>SENHOR E RENOVA </a:t>
            </a:r>
          </a:p>
          <a:p>
            <a:pPr algn="ctr"/>
            <a:r>
              <a:rPr lang="pt-BR" sz="6000" dirty="0" smtClean="0">
                <a:ln>
                  <a:solidFill>
                    <a:schemeClr val="tx1"/>
                  </a:solidFill>
                </a:ln>
                <a:solidFill>
                  <a:schemeClr val="accent4"/>
                </a:solidFill>
                <a:latin typeface="Impact" panose="020B0806030902050204" pitchFamily="34" charset="0"/>
              </a:rPr>
              <a:t>A FACE DA TERRA.</a:t>
            </a:r>
            <a:endParaRPr lang="pt-BR" sz="6000" dirty="0">
              <a:ln>
                <a:solidFill>
                  <a:schemeClr val="tx1"/>
                </a:solidFill>
              </a:ln>
              <a:solidFill>
                <a:schemeClr val="accent4"/>
              </a:solidFill>
              <a:latin typeface="Impact" panose="020B0806030902050204" pitchFamily="34" charset="0"/>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3939902"/>
            <a:ext cx="7620000" cy="808484"/>
          </a:xfrm>
          <a:prstGeom prst="rect">
            <a:avLst/>
          </a:prstGeom>
        </p:spPr>
      </p:pic>
    </p:spTree>
    <p:extLst>
      <p:ext uri="{BB962C8B-B14F-4D97-AF65-F5344CB8AC3E}">
        <p14:creationId xmlns:p14="http://schemas.microsoft.com/office/powerpoint/2010/main" val="181258396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Retângulo 1"/>
          <p:cNvSpPr/>
          <p:nvPr/>
        </p:nvSpPr>
        <p:spPr>
          <a:xfrm>
            <a:off x="0" y="238444"/>
            <a:ext cx="9144000" cy="4708981"/>
          </a:xfrm>
          <a:prstGeom prst="rect">
            <a:avLst/>
          </a:prstGeom>
        </p:spPr>
        <p:txBody>
          <a:bodyPr wrap="square">
            <a:spAutoFit/>
          </a:bodyPr>
          <a:lstStyle/>
          <a:p>
            <a:pPr algn="ctr"/>
            <a:r>
              <a:rPr lang="pt-BR" sz="3000" dirty="0">
                <a:solidFill>
                  <a:schemeClr val="bg1"/>
                </a:solidFill>
                <a:latin typeface="Impact" panose="020B0806030902050204" pitchFamily="34" charset="0"/>
              </a:rPr>
              <a:t>PAI NOSSO QUE ESTÁS NOS CÉUS.</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SANTIFICADO SEJA O TEU NOME. VENHA O TEU REINO.</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SEJA FEITA A TUA VONTADE,</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ASSIM NA TERRA COMO NO CÉU.</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O PÃO NOSSO DE CADA DIA NOS DÁ HOJE.</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E PERDOA-NOS AS NOSSAS DÍVIDAS, ASSIM COMO </a:t>
            </a:r>
          </a:p>
          <a:p>
            <a:pPr algn="ctr"/>
            <a:r>
              <a:rPr lang="pt-BR" sz="3000" dirty="0">
                <a:solidFill>
                  <a:schemeClr val="bg1"/>
                </a:solidFill>
                <a:latin typeface="Impact" panose="020B0806030902050204" pitchFamily="34" charset="0"/>
              </a:rPr>
              <a:t>NÓS TAMBÉM PERDOAMOS AOS NOSSOS DEVEDORES.</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E NÃO NOS DEIXES CAIR EM TENTAÇÃO,</a:t>
            </a:r>
            <a:br>
              <a:rPr lang="pt-BR" sz="3000" dirty="0">
                <a:solidFill>
                  <a:schemeClr val="bg1"/>
                </a:solidFill>
                <a:latin typeface="Impact" panose="020B0806030902050204" pitchFamily="34" charset="0"/>
              </a:rPr>
            </a:br>
            <a:r>
              <a:rPr lang="pt-BR" sz="3000" dirty="0">
                <a:solidFill>
                  <a:schemeClr val="bg1"/>
                </a:solidFill>
                <a:latin typeface="Impact" panose="020B0806030902050204" pitchFamily="34" charset="0"/>
              </a:rPr>
              <a:t>MAS LIVRA-NOS DO MAL. POIS TEU É O REINO, </a:t>
            </a:r>
          </a:p>
          <a:p>
            <a:pPr algn="ctr"/>
            <a:r>
              <a:rPr lang="pt-BR" sz="3000" dirty="0">
                <a:solidFill>
                  <a:schemeClr val="bg1"/>
                </a:solidFill>
                <a:latin typeface="Impact" panose="020B0806030902050204" pitchFamily="34" charset="0"/>
              </a:rPr>
              <a:t>O PODER E A GLÓRIA PARA SEMPRE. AMÉM!</a:t>
            </a:r>
          </a:p>
        </p:txBody>
      </p:sp>
    </p:spTree>
    <p:extLst>
      <p:ext uri="{BB962C8B-B14F-4D97-AF65-F5344CB8AC3E}">
        <p14:creationId xmlns:p14="http://schemas.microsoft.com/office/powerpoint/2010/main" val="45054636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CaixaDeTexto 2"/>
          <p:cNvSpPr txBox="1"/>
          <p:nvPr/>
        </p:nvSpPr>
        <p:spPr>
          <a:xfrm>
            <a:off x="0" y="339502"/>
            <a:ext cx="9144000" cy="2554545"/>
          </a:xfrm>
          <a:prstGeom prst="rect">
            <a:avLst/>
          </a:prstGeom>
          <a:noFill/>
        </p:spPr>
        <p:txBody>
          <a:bodyPr wrap="square" rtlCol="0">
            <a:spAutoFit/>
          </a:bodyPr>
          <a:lstStyle/>
          <a:p>
            <a:pPr algn="ctr"/>
            <a:r>
              <a:rPr lang="pt-BR" sz="4000" dirty="0" smtClean="0">
                <a:solidFill>
                  <a:schemeClr val="bg1"/>
                </a:solidFill>
                <a:effectLst>
                  <a:outerShdw blurRad="38100" dist="38100" dir="2700000" algn="tl">
                    <a:srgbClr val="000000">
                      <a:alpha val="43137"/>
                    </a:srgbClr>
                  </a:outerShdw>
                </a:effectLst>
                <a:latin typeface="Arial Black" panose="020B0A04020102020204" pitchFamily="34" charset="0"/>
              </a:rPr>
              <a:t>DEUS TE ABENÇOE.</a:t>
            </a:r>
          </a:p>
          <a:p>
            <a:pPr algn="ctr"/>
            <a:r>
              <a:rPr lang="pt-BR" sz="4000" dirty="0" smtClean="0">
                <a:solidFill>
                  <a:schemeClr val="bg1"/>
                </a:solidFill>
                <a:effectLst>
                  <a:outerShdw blurRad="38100" dist="38100" dir="2700000" algn="tl">
                    <a:srgbClr val="000000">
                      <a:alpha val="43137"/>
                    </a:srgbClr>
                  </a:outerShdw>
                </a:effectLst>
                <a:latin typeface="Arial Black" panose="020B0A04020102020204" pitchFamily="34" charset="0"/>
              </a:rPr>
              <a:t>DEUS TE PROTEJA.</a:t>
            </a:r>
          </a:p>
          <a:p>
            <a:pPr algn="ctr"/>
            <a:r>
              <a:rPr lang="pt-BR" sz="4000" dirty="0" smtClean="0">
                <a:solidFill>
                  <a:schemeClr val="bg1"/>
                </a:solidFill>
                <a:effectLst>
                  <a:outerShdw blurRad="38100" dist="38100" dir="2700000" algn="tl">
                    <a:srgbClr val="000000">
                      <a:alpha val="43137"/>
                    </a:srgbClr>
                  </a:outerShdw>
                </a:effectLst>
                <a:latin typeface="Arial Black" panose="020B0A04020102020204" pitchFamily="34" charset="0"/>
              </a:rPr>
              <a:t>DEUS TE DÊ A PAZ.</a:t>
            </a:r>
          </a:p>
          <a:p>
            <a:pPr algn="ctr"/>
            <a:r>
              <a:rPr lang="pt-BR" sz="4000" dirty="0" smtClean="0">
                <a:solidFill>
                  <a:schemeClr val="bg1"/>
                </a:solidFill>
                <a:effectLst>
                  <a:outerShdw blurRad="38100" dist="38100" dir="2700000" algn="tl">
                    <a:srgbClr val="000000">
                      <a:alpha val="43137"/>
                    </a:srgbClr>
                  </a:outerShdw>
                </a:effectLst>
                <a:latin typeface="Arial Black" panose="020B0A04020102020204" pitchFamily="34" charset="0"/>
              </a:rPr>
              <a:t>DEUS TE DÊ A PAZ.</a:t>
            </a:r>
            <a:endParaRPr lang="pt-BR" sz="40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9312" y="2894047"/>
            <a:ext cx="4905375" cy="1847850"/>
          </a:xfrm>
          <a:prstGeom prst="rect">
            <a:avLst/>
          </a:prstGeom>
        </p:spPr>
      </p:pic>
    </p:spTree>
    <p:extLst>
      <p:ext uri="{BB962C8B-B14F-4D97-AF65-F5344CB8AC3E}">
        <p14:creationId xmlns:p14="http://schemas.microsoft.com/office/powerpoint/2010/main" val="400960781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23478"/>
            <a:ext cx="3744416" cy="4652367"/>
          </a:xfrm>
          <a:prstGeom prst="rect">
            <a:avLst/>
          </a:prstGeom>
        </p:spPr>
      </p:pic>
      <p:sp>
        <p:nvSpPr>
          <p:cNvPr id="5" name="Retângulo 4"/>
          <p:cNvSpPr/>
          <p:nvPr/>
        </p:nvSpPr>
        <p:spPr>
          <a:xfrm>
            <a:off x="4067944" y="126742"/>
            <a:ext cx="4948727" cy="5016758"/>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pt-BR" sz="4000" b="1" cap="none" spc="0" dirty="0" smtClean="0">
                <a:ln/>
                <a:solidFill>
                  <a:schemeClr val="accent2">
                    <a:lumMod val="75000"/>
                  </a:schemeClr>
                </a:solidFill>
                <a:effectLst/>
                <a:latin typeface="Impact" panose="020B0806030902050204" pitchFamily="34" charset="0"/>
              </a:rPr>
              <a:t>PARABÉNS PRA VOCÊ</a:t>
            </a:r>
          </a:p>
          <a:p>
            <a:pPr algn="ctr"/>
            <a:r>
              <a:rPr lang="pt-BR" sz="4000" b="1" dirty="0" smtClean="0">
                <a:ln/>
                <a:solidFill>
                  <a:schemeClr val="accent2">
                    <a:lumMod val="75000"/>
                  </a:schemeClr>
                </a:solidFill>
                <a:latin typeface="Impact" panose="020B0806030902050204" pitchFamily="34" charset="0"/>
              </a:rPr>
              <a:t>NESTA DATA QUERIDA.</a:t>
            </a:r>
          </a:p>
          <a:p>
            <a:pPr algn="ctr"/>
            <a:r>
              <a:rPr lang="pt-BR" sz="4000" b="1" cap="none" spc="0" dirty="0" smtClean="0">
                <a:ln/>
                <a:solidFill>
                  <a:schemeClr val="accent2">
                    <a:lumMod val="75000"/>
                  </a:schemeClr>
                </a:solidFill>
                <a:effectLst/>
                <a:latin typeface="Impact" panose="020B0806030902050204" pitchFamily="34" charset="0"/>
              </a:rPr>
              <a:t>MUITA FELICIDADE,</a:t>
            </a:r>
          </a:p>
          <a:p>
            <a:pPr algn="ctr"/>
            <a:r>
              <a:rPr lang="pt-BR" sz="4000" b="1" dirty="0" smtClean="0">
                <a:ln/>
                <a:solidFill>
                  <a:schemeClr val="accent2">
                    <a:lumMod val="75000"/>
                  </a:schemeClr>
                </a:solidFill>
                <a:latin typeface="Impact" panose="020B0806030902050204" pitchFamily="34" charset="0"/>
              </a:rPr>
              <a:t>MUITOS ANOS DE VIDA.</a:t>
            </a:r>
          </a:p>
          <a:p>
            <a:pPr algn="ctr"/>
            <a:r>
              <a:rPr lang="pt-BR" sz="4000" b="1" cap="none" spc="0" dirty="0" smtClean="0">
                <a:ln/>
                <a:solidFill>
                  <a:schemeClr val="accent2">
                    <a:lumMod val="75000"/>
                  </a:schemeClr>
                </a:solidFill>
                <a:effectLst/>
                <a:latin typeface="Impact" panose="020B0806030902050204" pitchFamily="34" charset="0"/>
              </a:rPr>
              <a:t>COM DEUS AO SEU LADO,</a:t>
            </a:r>
          </a:p>
          <a:p>
            <a:pPr algn="ctr"/>
            <a:r>
              <a:rPr lang="pt-BR" sz="4000" b="1" dirty="0" smtClean="0">
                <a:ln/>
                <a:solidFill>
                  <a:schemeClr val="accent2">
                    <a:lumMod val="75000"/>
                  </a:schemeClr>
                </a:solidFill>
                <a:latin typeface="Impact" panose="020B0806030902050204" pitchFamily="34" charset="0"/>
              </a:rPr>
              <a:t>NESTE LONGO PORVIR,</a:t>
            </a:r>
          </a:p>
          <a:p>
            <a:pPr algn="ctr"/>
            <a:r>
              <a:rPr lang="pt-BR" sz="4000" b="1" cap="none" spc="0" dirty="0" smtClean="0">
                <a:ln/>
                <a:solidFill>
                  <a:schemeClr val="accent2">
                    <a:lumMod val="75000"/>
                  </a:schemeClr>
                </a:solidFill>
                <a:effectLst/>
                <a:latin typeface="Impact" panose="020B0806030902050204" pitchFamily="34" charset="0"/>
              </a:rPr>
              <a:t>QUE A VIDA LHE SEJA</a:t>
            </a:r>
          </a:p>
          <a:p>
            <a:pPr algn="ctr"/>
            <a:r>
              <a:rPr lang="pt-BR" sz="4000" b="1" dirty="0" smtClean="0">
                <a:ln/>
                <a:solidFill>
                  <a:schemeClr val="accent2">
                    <a:lumMod val="75000"/>
                  </a:schemeClr>
                </a:solidFill>
                <a:latin typeface="Impact" panose="020B0806030902050204" pitchFamily="34" charset="0"/>
              </a:rPr>
              <a:t>UM ETERNO SORRIR.</a:t>
            </a:r>
            <a:endParaRPr lang="pt-BR" sz="4000" b="1" cap="none" spc="0" dirty="0">
              <a:ln/>
              <a:solidFill>
                <a:schemeClr val="accent2">
                  <a:lumMod val="75000"/>
                </a:schemeClr>
              </a:solidFill>
              <a:effectLst/>
              <a:latin typeface="Impact" panose="020B0806030902050204" pitchFamily="34" charset="0"/>
            </a:endParaRPr>
          </a:p>
        </p:txBody>
      </p:sp>
    </p:spTree>
    <p:extLst>
      <p:ext uri="{BB962C8B-B14F-4D97-AF65-F5344CB8AC3E}">
        <p14:creationId xmlns:p14="http://schemas.microsoft.com/office/powerpoint/2010/main" val="46986576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pic>
        <p:nvPicPr>
          <p:cNvPr id="2" name="Picture 2" descr="C:\Users\Euclecio\Desktop\DMO2016\Arrib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1979712" y="339502"/>
            <a:ext cx="5040560" cy="4803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49308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11682"/>
            <a:ext cx="4355976" cy="4326344"/>
          </a:xfrm>
          <a:prstGeom prst="rect">
            <a:avLst/>
          </a:prstGeom>
        </p:spPr>
      </p:pic>
      <p:sp>
        <p:nvSpPr>
          <p:cNvPr id="4" name="CaixaDeTexto 3"/>
          <p:cNvSpPr txBox="1"/>
          <p:nvPr/>
        </p:nvSpPr>
        <p:spPr>
          <a:xfrm>
            <a:off x="467544" y="2896731"/>
            <a:ext cx="5328592" cy="2246769"/>
          </a:xfrm>
          <a:prstGeom prst="rect">
            <a:avLst/>
          </a:prstGeom>
          <a:noFill/>
        </p:spPr>
        <p:txBody>
          <a:bodyPr wrap="square" rtlCol="0">
            <a:spAutoFit/>
          </a:bodyPr>
          <a:lstStyle/>
          <a:p>
            <a:r>
              <a:rPr lang="pt-BR" sz="14000" dirty="0" smtClean="0">
                <a:solidFill>
                  <a:schemeClr val="accent3">
                    <a:lumMod val="50000"/>
                  </a:schemeClr>
                </a:solidFill>
                <a:effectLst>
                  <a:outerShdw blurRad="38100" dist="38100" dir="2700000" algn="tl">
                    <a:srgbClr val="000000">
                      <a:alpha val="43137"/>
                    </a:srgbClr>
                  </a:outerShdw>
                </a:effectLst>
                <a:latin typeface="Impact" panose="020B0806030902050204" pitchFamily="34" charset="0"/>
              </a:rPr>
              <a:t>AVISOS</a:t>
            </a:r>
            <a:endParaRPr lang="pt-BR" sz="14000" dirty="0">
              <a:solidFill>
                <a:schemeClr val="accent3">
                  <a:lumMod val="50000"/>
                </a:schemeClr>
              </a:solidFill>
              <a:effectLst>
                <a:outerShdw blurRad="38100" dist="38100" dir="2700000" algn="tl">
                  <a:srgbClr val="000000">
                    <a:alpha val="43137"/>
                  </a:srgbClr>
                </a:outerShdw>
              </a:effectLst>
              <a:latin typeface="Impact" panose="020B0806030902050204" pitchFamily="34" charset="0"/>
            </a:endParaRPr>
          </a:p>
        </p:txBody>
      </p:sp>
    </p:spTree>
    <p:extLst>
      <p:ext uri="{BB962C8B-B14F-4D97-AF65-F5344CB8AC3E}">
        <p14:creationId xmlns:p14="http://schemas.microsoft.com/office/powerpoint/2010/main" val="300594025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244"/>
            <a:ext cx="9144000" cy="5086785"/>
          </a:xfrm>
          <a:prstGeom prst="rect">
            <a:avLst/>
          </a:prstGeom>
        </p:spPr>
      </p:pic>
    </p:spTree>
    <p:extLst>
      <p:ext uri="{BB962C8B-B14F-4D97-AF65-F5344CB8AC3E}">
        <p14:creationId xmlns:p14="http://schemas.microsoft.com/office/powerpoint/2010/main" val="296534197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23478"/>
            <a:ext cx="8056416" cy="4824536"/>
          </a:xfrm>
          <a:prstGeom prst="rect">
            <a:avLst/>
          </a:prstGeom>
        </p:spPr>
      </p:pic>
    </p:spTree>
    <p:extLst>
      <p:ext uri="{BB962C8B-B14F-4D97-AF65-F5344CB8AC3E}">
        <p14:creationId xmlns:p14="http://schemas.microsoft.com/office/powerpoint/2010/main" val="34426261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110856"/>
            <a:ext cx="8928992" cy="4921788"/>
          </a:xfrm>
          <a:prstGeom prst="rect">
            <a:avLst/>
          </a:prstGeom>
        </p:spPr>
      </p:pic>
    </p:spTree>
    <p:extLst>
      <p:ext uri="{BB962C8B-B14F-4D97-AF65-F5344CB8AC3E}">
        <p14:creationId xmlns:p14="http://schemas.microsoft.com/office/powerpoint/2010/main" val="138456129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2208856" y="-1761850"/>
            <a:ext cx="4726288" cy="8640960"/>
          </a:xfrm>
          <a:prstGeom prst="rect">
            <a:avLst/>
          </a:prstGeom>
        </p:spPr>
      </p:pic>
      <p:sp>
        <p:nvSpPr>
          <p:cNvPr id="3" name="Retângulo 2"/>
          <p:cNvSpPr/>
          <p:nvPr/>
        </p:nvSpPr>
        <p:spPr>
          <a:xfrm>
            <a:off x="3070023" y="915566"/>
            <a:ext cx="4350870" cy="2308324"/>
          </a:xfrm>
          <a:prstGeom prst="rect">
            <a:avLst/>
          </a:prstGeom>
          <a:noFill/>
        </p:spPr>
        <p:txBody>
          <a:bodyPr wrap="none" lIns="91440" tIns="45720" rIns="91440" bIns="45720">
            <a:spAutoFit/>
          </a:bodyPr>
          <a:lstStyle/>
          <a:p>
            <a:pPr algn="ctr"/>
            <a:r>
              <a:rPr lang="pt-BR" sz="7200" b="1" dirty="0" smtClean="0">
                <a:ln w="6600">
                  <a:solidFill>
                    <a:schemeClr val="accent2"/>
                  </a:solidFill>
                  <a:prstDash val="solid"/>
                </a:ln>
                <a:solidFill>
                  <a:srgbClr val="FFFFFF"/>
                </a:solidFill>
                <a:effectLst>
                  <a:outerShdw dist="38100" dir="2700000" algn="tl" rotWithShape="0">
                    <a:schemeClr val="accent2"/>
                  </a:outerShdw>
                </a:effectLst>
                <a:latin typeface="Impact" panose="020B0806030902050204" pitchFamily="34" charset="0"/>
              </a:rPr>
              <a:t>10 DE ABRIL</a:t>
            </a:r>
          </a:p>
          <a:p>
            <a:pPr algn="ctr"/>
            <a:r>
              <a:rPr lang="pt-BR" sz="7200" b="1" cap="none" spc="0" dirty="0" smtClean="0">
                <a:ln w="6600">
                  <a:solidFill>
                    <a:schemeClr val="accent2"/>
                  </a:solidFill>
                  <a:prstDash val="solid"/>
                </a:ln>
                <a:solidFill>
                  <a:srgbClr val="FFFFFF"/>
                </a:solidFill>
                <a:effectLst>
                  <a:outerShdw dist="38100" dir="2700000" algn="tl" rotWithShape="0">
                    <a:schemeClr val="accent2"/>
                  </a:outerShdw>
                </a:effectLst>
                <a:latin typeface="Impact" panose="020B0806030902050204" pitchFamily="34" charset="0"/>
              </a:rPr>
              <a:t>‘54 ANOS’</a:t>
            </a:r>
            <a:endParaRPr lang="pt-BR" sz="7200" b="1" cap="none" spc="0" dirty="0">
              <a:ln w="6600">
                <a:solidFill>
                  <a:schemeClr val="accent2"/>
                </a:solidFill>
                <a:prstDash val="solid"/>
              </a:ln>
              <a:solidFill>
                <a:srgbClr val="FFFFFF"/>
              </a:solidFill>
              <a:effectLst>
                <a:outerShdw dist="38100" dir="2700000" algn="tl" rotWithShape="0">
                  <a:schemeClr val="accent2"/>
                </a:outerShdw>
              </a:effectLst>
              <a:latin typeface="Impact" panose="020B0806030902050204" pitchFamily="34" charset="0"/>
            </a:endParaRPr>
          </a:p>
        </p:txBody>
      </p:sp>
    </p:spTree>
    <p:extLst>
      <p:ext uri="{BB962C8B-B14F-4D97-AF65-F5344CB8AC3E}">
        <p14:creationId xmlns:p14="http://schemas.microsoft.com/office/powerpoint/2010/main" val="38413539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 name="Retângulo Arredondado 2"/>
          <p:cNvSpPr/>
          <p:nvPr/>
        </p:nvSpPr>
        <p:spPr>
          <a:xfrm>
            <a:off x="971600" y="555526"/>
            <a:ext cx="7416824" cy="2664296"/>
          </a:xfrm>
          <a:prstGeom prst="roundRect">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pt-BR" sz="5400" dirty="0" smtClean="0">
                <a:solidFill>
                  <a:schemeClr val="bg2"/>
                </a:solidFill>
                <a:effectLst>
                  <a:outerShdw blurRad="38100" dist="38100" dir="2700000" algn="tl">
                    <a:srgbClr val="000000">
                      <a:alpha val="43137"/>
                    </a:srgbClr>
                  </a:outerShdw>
                </a:effectLst>
                <a:latin typeface="Impact" panose="020B0806030902050204" pitchFamily="34" charset="0"/>
              </a:rPr>
              <a:t>VAMOS EM PAZ,</a:t>
            </a:r>
          </a:p>
          <a:p>
            <a:pPr algn="ctr"/>
            <a:r>
              <a:rPr lang="pt-BR" sz="5400" dirty="0" smtClean="0">
                <a:solidFill>
                  <a:schemeClr val="bg2"/>
                </a:solidFill>
                <a:effectLst>
                  <a:outerShdw blurRad="38100" dist="38100" dir="2700000" algn="tl">
                    <a:srgbClr val="000000">
                      <a:alpha val="43137"/>
                    </a:srgbClr>
                  </a:outerShdw>
                </a:effectLst>
                <a:latin typeface="Impact" panose="020B0806030902050204" pitchFamily="34" charset="0"/>
              </a:rPr>
              <a:t>SERVINDO A DEUS,</a:t>
            </a:r>
          </a:p>
          <a:p>
            <a:pPr algn="ctr"/>
            <a:r>
              <a:rPr lang="pt-BR" sz="5400" dirty="0" smtClean="0">
                <a:solidFill>
                  <a:schemeClr val="bg2"/>
                </a:solidFill>
                <a:effectLst>
                  <a:outerShdw blurRad="38100" dist="38100" dir="2700000" algn="tl">
                    <a:srgbClr val="000000">
                      <a:alpha val="43137"/>
                    </a:srgbClr>
                  </a:outerShdw>
                </a:effectLst>
                <a:latin typeface="Impact" panose="020B0806030902050204" pitchFamily="34" charset="0"/>
              </a:rPr>
              <a:t>SOB A LUZ DE JESUS!</a:t>
            </a:r>
            <a:endParaRPr lang="pt-BR" sz="5400" dirty="0">
              <a:solidFill>
                <a:schemeClr val="bg2"/>
              </a:solidFill>
              <a:effectLst>
                <a:outerShdw blurRad="38100" dist="38100" dir="2700000" algn="tl">
                  <a:srgbClr val="000000">
                    <a:alpha val="43137"/>
                  </a:srgbClr>
                </a:outerShdw>
              </a:effectLst>
              <a:latin typeface="Impact" panose="020B0806030902050204" pitchFamily="34" charset="0"/>
            </a:endParaRPr>
          </a:p>
        </p:txBody>
      </p:sp>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3363838"/>
            <a:ext cx="5400600" cy="1584176"/>
          </a:xfrm>
          <a:prstGeom prst="rect">
            <a:avLst/>
          </a:prstGeom>
        </p:spPr>
      </p:pic>
    </p:spTree>
    <p:extLst>
      <p:ext uri="{BB962C8B-B14F-4D97-AF65-F5344CB8AC3E}">
        <p14:creationId xmlns:p14="http://schemas.microsoft.com/office/powerpoint/2010/main" val="335130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195486"/>
            <a:ext cx="7560840" cy="4824536"/>
          </a:xfrm>
          <a:prstGeom prst="rect">
            <a:avLst/>
          </a:prstGeom>
        </p:spPr>
      </p:pic>
    </p:spTree>
    <p:extLst>
      <p:ext uri="{BB962C8B-B14F-4D97-AF65-F5344CB8AC3E}">
        <p14:creationId xmlns:p14="http://schemas.microsoft.com/office/powerpoint/2010/main" val="192408932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5488</TotalTime>
  <Words>1854</Words>
  <Application>Microsoft Office PowerPoint</Application>
  <PresentationFormat>Apresentação na tela (16:9)</PresentationFormat>
  <Paragraphs>258</Paragraphs>
  <Slides>83</Slides>
  <Notes>2</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83</vt:i4>
      </vt:variant>
    </vt:vector>
  </HeadingPairs>
  <TitlesOfParts>
    <vt:vector size="89" baseType="lpstr">
      <vt:lpstr>Arial</vt:lpstr>
      <vt:lpstr>Arial Black</vt:lpstr>
      <vt:lpstr>Calibri</vt:lpstr>
      <vt:lpstr>Impact</vt:lpstr>
      <vt:lpstr>Times New Roman</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Euclécio</dc:creator>
  <cp:lastModifiedBy>Euclecio</cp:lastModifiedBy>
  <cp:revision>257</cp:revision>
  <dcterms:created xsi:type="dcterms:W3CDTF">2017-02-10T11:21:48Z</dcterms:created>
  <dcterms:modified xsi:type="dcterms:W3CDTF">2022-03-04T19:50:21Z</dcterms:modified>
</cp:coreProperties>
</file>