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307" r:id="rId2"/>
    <p:sldId id="256" r:id="rId3"/>
    <p:sldId id="306" r:id="rId4"/>
    <p:sldId id="343" r:id="rId5"/>
    <p:sldId id="308" r:id="rId6"/>
    <p:sldId id="276" r:id="rId7"/>
    <p:sldId id="265" r:id="rId8"/>
    <p:sldId id="311" r:id="rId9"/>
    <p:sldId id="312" r:id="rId10"/>
    <p:sldId id="313" r:id="rId11"/>
    <p:sldId id="314" r:id="rId12"/>
    <p:sldId id="278" r:id="rId13"/>
    <p:sldId id="315" r:id="rId14"/>
    <p:sldId id="327" r:id="rId15"/>
    <p:sldId id="279" r:id="rId16"/>
    <p:sldId id="317" r:id="rId17"/>
    <p:sldId id="318" r:id="rId18"/>
    <p:sldId id="319" r:id="rId19"/>
    <p:sldId id="320" r:id="rId20"/>
    <p:sldId id="321" r:id="rId21"/>
    <p:sldId id="322" r:id="rId22"/>
    <p:sldId id="323" r:id="rId23"/>
    <p:sldId id="324" r:id="rId24"/>
    <p:sldId id="326" r:id="rId25"/>
    <p:sldId id="287" r:id="rId26"/>
    <p:sldId id="328" r:id="rId27"/>
    <p:sldId id="295" r:id="rId28"/>
    <p:sldId id="330" r:id="rId29"/>
    <p:sldId id="329" r:id="rId30"/>
    <p:sldId id="332" r:id="rId31"/>
    <p:sldId id="342" r:id="rId32"/>
    <p:sldId id="331" r:id="rId33"/>
    <p:sldId id="333" r:id="rId34"/>
    <p:sldId id="335" r:id="rId35"/>
    <p:sldId id="336" r:id="rId36"/>
    <p:sldId id="337" r:id="rId37"/>
    <p:sldId id="338" r:id="rId38"/>
    <p:sldId id="339" r:id="rId39"/>
    <p:sldId id="340" r:id="rId40"/>
    <p:sldId id="310" r:id="rId41"/>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9FFAE"/>
    <a:srgbClr val="BCB7FB"/>
    <a:srgbClr val="D8C9FF"/>
    <a:srgbClr val="CFC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410" y="60"/>
      </p:cViewPr>
      <p:guideLst>
        <p:guide orient="horz" pos="2160"/>
        <p:guide pos="2880"/>
      </p:guideLst>
    </p:cSldViewPr>
  </p:slideViewPr>
  <p:notesTextViewPr>
    <p:cViewPr>
      <p:scale>
        <a:sx n="1" d="1"/>
        <a:sy n="1" d="1"/>
      </p:scale>
      <p:origin x="0" y="0"/>
    </p:cViewPr>
  </p:notesTextViewPr>
  <p:sorterViewPr>
    <p:cViewPr>
      <p:scale>
        <a:sx n="150" d="100"/>
        <a:sy n="150" d="100"/>
      </p:scale>
      <p:origin x="0" y="-651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p>
            <a:fld id="{58A2DCBB-56EA-4B89-AA96-FFC96E6B1BFA}" type="datetimeFigureOut">
              <a:rPr lang="pt-BR" smtClean="0"/>
              <a:t>04/12/2018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C7171879-265D-40FD-911F-587213C5B9D1}" type="slidenum">
              <a:rPr lang="pt-BR" smtClean="0"/>
              <a:t>‹nº›</a:t>
            </a:fld>
            <a:endParaRPr lang="pt-BR"/>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pt-BR" smtClean="0"/>
              <a:t>Clique para editar o título mestre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8A2DCBB-56EA-4B89-AA96-FFC96E6B1BFA}" type="datetimeFigureOut">
              <a:rPr lang="pt-BR" smtClean="0"/>
              <a:t>04/12/2018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C7171879-265D-40FD-911F-587213C5B9D1}" type="slidenum">
              <a:rPr lang="pt-BR" smtClean="0"/>
              <a:t>‹nº›</a:t>
            </a:fld>
            <a:endParaRPr lang="pt-BR"/>
          </a:p>
        </p:txBody>
      </p:sp>
      <p:sp>
        <p:nvSpPr>
          <p:cNvPr id="8" name="Title 7"/>
          <p:cNvSpPr>
            <a:spLocks noGrp="1"/>
          </p:cNvSpPr>
          <p:nvPr>
            <p:ph type="title"/>
          </p:nvPr>
        </p:nvSpPr>
        <p:spPr/>
        <p:txBody>
          <a:bodyPr/>
          <a:lstStyle/>
          <a:p>
            <a:r>
              <a:rPr lang="pt-BR" smtClean="0"/>
              <a:t>Clique para editar o título mestre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pt-BR" smtClean="0"/>
              <a:t>Clique para editar o título mestre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58A2DCBB-56EA-4B89-AA96-FFC96E6B1BFA}" type="datetimeFigureOut">
              <a:rPr lang="pt-BR" smtClean="0"/>
              <a:t>04/12/2018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C7171879-265D-40FD-911F-587213C5B9D1}" type="slidenum">
              <a:rPr lang="pt-BR" smtClean="0"/>
              <a:t>‹nº›</a:t>
            </a:fld>
            <a:endParaRPr lang="pt-B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8A2DCBB-56EA-4B89-AA96-FFC96E6B1BFA}" type="datetimeFigureOut">
              <a:rPr lang="pt-BR" smtClean="0"/>
              <a:t>04/12/2018</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C7171879-265D-40FD-911F-587213C5B9D1}" type="slidenum">
              <a:rPr lang="pt-BR" smtClean="0"/>
              <a:t>‹nº›</a:t>
            </a:fld>
            <a:endParaRPr lang="pt-BR"/>
          </a:p>
        </p:txBody>
      </p:sp>
      <p:sp>
        <p:nvSpPr>
          <p:cNvPr id="8" name="Title 7"/>
          <p:cNvSpPr>
            <a:spLocks noGrp="1"/>
          </p:cNvSpPr>
          <p:nvPr>
            <p:ph type="title"/>
          </p:nvPr>
        </p:nvSpPr>
        <p:spPr/>
        <p:txBody>
          <a:bodyPr/>
          <a:lstStyle/>
          <a:p>
            <a:r>
              <a:rPr lang="pt-BR" smtClean="0"/>
              <a:t>Clique para editar o título mestre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pt-BR" smtClean="0"/>
              <a:t>Clique para editar o texto mestre</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6"/>
          <p:cNvSpPr>
            <a:spLocks noGrp="1"/>
          </p:cNvSpPr>
          <p:nvPr>
            <p:ph type="dt" sz="half" idx="10"/>
          </p:nvPr>
        </p:nvSpPr>
        <p:spPr/>
        <p:txBody>
          <a:bodyPr/>
          <a:lstStyle/>
          <a:p>
            <a:fld id="{58A2DCBB-56EA-4B89-AA96-FFC96E6B1BFA}" type="datetimeFigureOut">
              <a:rPr lang="pt-BR" smtClean="0"/>
              <a:t>04/12/2018</a:t>
            </a:fld>
            <a:endParaRPr lang="pt-BR"/>
          </a:p>
        </p:txBody>
      </p:sp>
      <p:sp>
        <p:nvSpPr>
          <p:cNvPr id="8" name="Footer Placeholder 7"/>
          <p:cNvSpPr>
            <a:spLocks noGrp="1"/>
          </p:cNvSpPr>
          <p:nvPr>
            <p:ph type="ftr" sz="quarter" idx="11"/>
          </p:nvPr>
        </p:nvSpPr>
        <p:spPr/>
        <p:txBody>
          <a:bodyPr/>
          <a:lstStyle/>
          <a:p>
            <a:endParaRPr lang="pt-BR"/>
          </a:p>
        </p:txBody>
      </p:sp>
      <p:sp>
        <p:nvSpPr>
          <p:cNvPr id="9" name="Slide Number Placeholder 8"/>
          <p:cNvSpPr>
            <a:spLocks noGrp="1"/>
          </p:cNvSpPr>
          <p:nvPr>
            <p:ph type="sldNum" sz="quarter" idx="12"/>
          </p:nvPr>
        </p:nvSpPr>
        <p:spPr/>
        <p:txBody>
          <a:bodyPr/>
          <a:lstStyle/>
          <a:p>
            <a:fld id="{C7171879-265D-40FD-911F-587213C5B9D1}" type="slidenum">
              <a:rPr lang="pt-BR" smtClean="0"/>
              <a:t>‹nº›</a:t>
            </a:fld>
            <a:endParaRPr lang="pt-BR"/>
          </a:p>
        </p:txBody>
      </p:sp>
      <p:sp>
        <p:nvSpPr>
          <p:cNvPr id="10" name="Title 9"/>
          <p:cNvSpPr>
            <a:spLocks noGrp="1"/>
          </p:cNvSpPr>
          <p:nvPr>
            <p:ph type="title"/>
          </p:nvPr>
        </p:nvSpPr>
        <p:spPr/>
        <p:txBody>
          <a:bodyPr/>
          <a:lstStyle/>
          <a:p>
            <a:r>
              <a:rPr lang="pt-BR" smtClean="0"/>
              <a:t>Clique para editar o título mestre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2"/>
          <p:cNvSpPr>
            <a:spLocks noGrp="1"/>
          </p:cNvSpPr>
          <p:nvPr>
            <p:ph type="dt" sz="half" idx="10"/>
          </p:nvPr>
        </p:nvSpPr>
        <p:spPr/>
        <p:txBody>
          <a:bodyPr/>
          <a:lstStyle/>
          <a:p>
            <a:fld id="{58A2DCBB-56EA-4B89-AA96-FFC96E6B1BFA}" type="datetimeFigureOut">
              <a:rPr lang="pt-BR" smtClean="0"/>
              <a:t>04/12/2018</a:t>
            </a:fld>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C7171879-265D-40FD-911F-587213C5B9D1}" type="slidenum">
              <a:rPr lang="pt-BR" smtClean="0"/>
              <a:t>‹nº›</a:t>
            </a:fld>
            <a:endParaRPr lang="pt-BR"/>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A2DCBB-56EA-4B89-AA96-FFC96E6B1BFA}" type="datetimeFigureOut">
              <a:rPr lang="pt-BR" smtClean="0"/>
              <a:t>04/12/2018</a:t>
            </a:fld>
            <a:endParaRPr lang="pt-BR"/>
          </a:p>
        </p:txBody>
      </p:sp>
      <p:sp>
        <p:nvSpPr>
          <p:cNvPr id="3" name="Footer Placeholder 2"/>
          <p:cNvSpPr>
            <a:spLocks noGrp="1"/>
          </p:cNvSpPr>
          <p:nvPr>
            <p:ph type="ftr" sz="quarter" idx="11"/>
          </p:nvPr>
        </p:nvSpPr>
        <p:spPr/>
        <p:txBody>
          <a:bodyPr/>
          <a:lstStyle/>
          <a:p>
            <a:endParaRPr lang="pt-BR"/>
          </a:p>
        </p:txBody>
      </p:sp>
      <p:sp>
        <p:nvSpPr>
          <p:cNvPr id="4" name="Slide Number Placeholder 3"/>
          <p:cNvSpPr>
            <a:spLocks noGrp="1"/>
          </p:cNvSpPr>
          <p:nvPr>
            <p:ph type="sldNum" sz="quarter" idx="12"/>
          </p:nvPr>
        </p:nvSpPr>
        <p:spPr/>
        <p:txBody>
          <a:bodyPr/>
          <a:lstStyle/>
          <a:p>
            <a:fld id="{C7171879-265D-40FD-911F-587213C5B9D1}" type="slidenum">
              <a:rPr lang="pt-BR" smtClean="0"/>
              <a:t>‹nº›</a:t>
            </a:fld>
            <a:endParaRPr lang="pt-BR"/>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pt-BR" smtClean="0"/>
              <a:t>Clique para editar o título mestre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58A2DCBB-56EA-4B89-AA96-FFC96E6B1BFA}" type="datetimeFigureOut">
              <a:rPr lang="pt-BR" smtClean="0"/>
              <a:t>04/12/2018</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C7171879-265D-40FD-911F-587213C5B9D1}" type="slidenum">
              <a:rPr lang="pt-BR" smtClean="0"/>
              <a:t>‹nº›</a:t>
            </a:fld>
            <a:endParaRPr lang="pt-BR"/>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58A2DCBB-56EA-4B89-AA96-FFC96E6B1BFA}" type="datetimeFigureOut">
              <a:rPr lang="pt-BR" smtClean="0"/>
              <a:t>04/12/2018</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C7171879-265D-40FD-911F-587213C5B9D1}" type="slidenum">
              <a:rPr lang="pt-BR" smtClean="0"/>
              <a:t>‹nº›</a:t>
            </a:fld>
            <a:endParaRPr lang="pt-BR"/>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pt-BR" smtClean="0"/>
              <a:t>Clique para editar o título mestre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p>
            <a:fld id="{58A2DCBB-56EA-4B89-AA96-FFC96E6B1BFA}" type="datetimeFigureOut">
              <a:rPr lang="pt-BR" smtClean="0"/>
              <a:t>04/12/2018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C7171879-265D-40FD-911F-587213C5B9D1}" type="slidenum">
              <a:rPr lang="pt-BR" smtClean="0"/>
              <a:t>‹nº›</a:t>
            </a:fld>
            <a:endParaRPr lang="pt-BR"/>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pt-BR" smtClean="0"/>
              <a:t>Clique para editar o título mestre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58A2DCBB-56EA-4B89-AA96-FFC96E6B1BFA}" type="datetimeFigureOut">
              <a:rPr lang="pt-BR" smtClean="0"/>
              <a:t>04/12/2018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C7171879-265D-40FD-911F-587213C5B9D1}" type="slidenum">
              <a:rPr lang="pt-BR" smtClean="0"/>
              <a:t>‹nº›</a:t>
            </a:fld>
            <a:endParaRPr lang="pt-BR"/>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4000"/>
            <a:lum/>
          </a:blip>
          <a:srcRect/>
          <a:stretch>
            <a:fillRect t="-35000"/>
          </a:stretch>
        </a:blip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pt-BR" smtClean="0"/>
              <a:t>Clique para editar o título mestre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58A2DCBB-56EA-4B89-AA96-FFC96E6B1BFA}" type="datetimeFigureOut">
              <a:rPr lang="pt-BR" smtClean="0"/>
              <a:t>04/12/2018</a:t>
            </a:fld>
            <a:endParaRPr lang="pt-BR"/>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pt-BR"/>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C7171879-265D-40FD-911F-587213C5B9D1}" type="slidenum">
              <a:rPr lang="pt-BR" smtClean="0"/>
              <a:t>‹nº›</a:t>
            </a:fld>
            <a:endParaRPr lang="pt-BR"/>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10" Type="http://schemas.openxmlformats.org/officeDocument/2006/relationships/image" Target="../media/image15.jpeg"/><Relationship Id="rId4" Type="http://schemas.openxmlformats.org/officeDocument/2006/relationships/image" Target="../media/image9.jpeg"/><Relationship Id="rId9"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0" y="0"/>
            <a:ext cx="9144000" cy="6865221"/>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 name="Espaço Reservado para Conteúdo 3"/>
          <p:cNvSpPr txBox="1">
            <a:spLocks/>
          </p:cNvSpPr>
          <p:nvPr/>
        </p:nvSpPr>
        <p:spPr>
          <a:xfrm>
            <a:off x="539552" y="476672"/>
            <a:ext cx="8064896" cy="5616624"/>
          </a:xfrm>
          <a:prstGeom prst="rect">
            <a:avLst/>
          </a:prstGeom>
        </p:spPr>
        <p:txBody>
          <a:bodyPr>
            <a:noAutofit/>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45720" indent="0">
              <a:buFont typeface="Georgia" pitchFamily="18" charset="0"/>
              <a:buNone/>
            </a:pPr>
            <a:r>
              <a:rPr lang="pt-BR" sz="1500" dirty="0" smtClean="0">
                <a:solidFill>
                  <a:schemeClr val="tx1"/>
                </a:solidFill>
              </a:rPr>
              <a:t>Prezada equipe preparatória do Dia Mundial de Oração,</a:t>
            </a:r>
          </a:p>
          <a:p>
            <a:pPr marL="45720" indent="0">
              <a:buFont typeface="Georgia" pitchFamily="18" charset="0"/>
              <a:buNone/>
            </a:pPr>
            <a:endParaRPr lang="pt-BR" sz="1500" dirty="0">
              <a:solidFill>
                <a:schemeClr val="tx1"/>
              </a:solidFill>
            </a:endParaRPr>
          </a:p>
          <a:p>
            <a:pPr marL="45720" indent="0">
              <a:buFont typeface="Georgia" pitchFamily="18" charset="0"/>
              <a:buNone/>
            </a:pPr>
            <a:r>
              <a:rPr lang="pt-BR" sz="1500" dirty="0" smtClean="0">
                <a:solidFill>
                  <a:schemeClr val="tx1"/>
                </a:solidFill>
              </a:rPr>
              <a:t>esta é uma apresentação modelo, que poderá ser adaptada e utilizada durante a celebração. É importante que o seu conteúdo seja revisado e adaptado para o seu culto, como por exemplo:</a:t>
            </a:r>
          </a:p>
          <a:p>
            <a:pPr marL="45720" indent="0">
              <a:buFont typeface="Georgia" pitchFamily="18" charset="0"/>
              <a:buNone/>
            </a:pPr>
            <a:endParaRPr lang="pt-BR" sz="1500" dirty="0" smtClean="0">
              <a:solidFill>
                <a:schemeClr val="tx1"/>
              </a:solidFill>
            </a:endParaRPr>
          </a:p>
          <a:p>
            <a:pPr marL="388620" indent="-342900">
              <a:buFont typeface="Georgia" pitchFamily="18" charset="0"/>
              <a:buAutoNum type="arabicPeriod"/>
            </a:pPr>
            <a:r>
              <a:rPr lang="pt-BR" sz="1500" b="1" dirty="0" smtClean="0">
                <a:solidFill>
                  <a:schemeClr val="tx1"/>
                </a:solidFill>
              </a:rPr>
              <a:t>UTILIZAR SEMPRE O LIVRETO COMO GUIA PARA A PREPARAÇÃO DO CULTO E A ADAPTAÇÃO DESTA APRESENTAÇÃO.</a:t>
            </a:r>
          </a:p>
          <a:p>
            <a:pPr marL="388620" indent="-342900">
              <a:buFont typeface="Georgia" pitchFamily="18" charset="0"/>
              <a:buAutoNum type="arabicPeriod"/>
            </a:pPr>
            <a:r>
              <a:rPr lang="pt-BR" sz="1500" dirty="0" smtClean="0">
                <a:solidFill>
                  <a:schemeClr val="tx1"/>
                </a:solidFill>
              </a:rPr>
              <a:t>Adaptar a ordem da liturgia ao seu culto e a sua realidade local;</a:t>
            </a:r>
          </a:p>
          <a:p>
            <a:pPr marL="388620" indent="-342900">
              <a:buFont typeface="Georgia" pitchFamily="18" charset="0"/>
              <a:buAutoNum type="arabicPeriod"/>
            </a:pPr>
            <a:r>
              <a:rPr lang="pt-BR" sz="1500" dirty="0" smtClean="0">
                <a:solidFill>
                  <a:schemeClr val="tx1"/>
                </a:solidFill>
              </a:rPr>
              <a:t>Avaliar os hinos sugeridos, e se necessário, trocar os mesmos, incluindo o texto correto;</a:t>
            </a:r>
          </a:p>
          <a:p>
            <a:pPr marL="388620" indent="-342900">
              <a:buFont typeface="Georgia" pitchFamily="18" charset="0"/>
              <a:buAutoNum type="arabicPeriod"/>
            </a:pPr>
            <a:r>
              <a:rPr lang="pt-BR" sz="1500" dirty="0" smtClean="0">
                <a:solidFill>
                  <a:schemeClr val="tx1"/>
                </a:solidFill>
              </a:rPr>
              <a:t>Adaptar o texto ou a ordem do culto conforme a meditação ou apresentações que estejam preparando;</a:t>
            </a:r>
          </a:p>
          <a:p>
            <a:pPr marL="388620" indent="-342900">
              <a:buFont typeface="Georgia" pitchFamily="18" charset="0"/>
              <a:buAutoNum type="arabicPeriod"/>
            </a:pPr>
            <a:r>
              <a:rPr lang="pt-BR" sz="1500" dirty="0" smtClean="0">
                <a:solidFill>
                  <a:schemeClr val="tx1"/>
                </a:solidFill>
              </a:rPr>
              <a:t>Avaliar e adaptar a forma como serão dadas as informações do país, das ofertas, do desenho... Colocando na ordem que acharem mais conveniente;</a:t>
            </a:r>
          </a:p>
          <a:p>
            <a:pPr marL="388620" indent="-342900">
              <a:buFont typeface="Georgia" pitchFamily="18" charset="0"/>
              <a:buAutoNum type="arabicPeriod"/>
            </a:pPr>
            <a:r>
              <a:rPr lang="pt-BR" sz="1500" dirty="0" smtClean="0">
                <a:solidFill>
                  <a:schemeClr val="tx1"/>
                </a:solidFill>
              </a:rPr>
              <a:t>Testar a projeção no local do culto, avaliando se precisarão adaptar o tamanho da letra, o contraste ou dividir o texto em mais slides.</a:t>
            </a:r>
          </a:p>
          <a:p>
            <a:pPr marL="45720" indent="0">
              <a:buNone/>
            </a:pPr>
            <a:endParaRPr lang="pt-BR" sz="1500" dirty="0" smtClean="0">
              <a:solidFill>
                <a:schemeClr val="tx1"/>
              </a:solidFill>
            </a:endParaRPr>
          </a:p>
          <a:p>
            <a:pPr marL="45720" indent="0">
              <a:buNone/>
            </a:pPr>
            <a:r>
              <a:rPr lang="pt-BR" sz="1500" dirty="0" smtClean="0">
                <a:solidFill>
                  <a:schemeClr val="tx1"/>
                </a:solidFill>
              </a:rPr>
              <a:t>(apagar este slide para o culto)</a:t>
            </a:r>
          </a:p>
          <a:p>
            <a:pPr marL="45720" indent="0">
              <a:buNone/>
            </a:pPr>
            <a:endParaRPr lang="pt-BR" sz="1500" dirty="0">
              <a:solidFill>
                <a:schemeClr val="tx1"/>
              </a:solidFill>
            </a:endParaRPr>
          </a:p>
          <a:p>
            <a:pPr marL="45720" indent="0">
              <a:buNone/>
            </a:pPr>
            <a:r>
              <a:rPr lang="pt-BR" sz="1500" dirty="0" smtClean="0">
                <a:solidFill>
                  <a:schemeClr val="tx1"/>
                </a:solidFill>
              </a:rPr>
              <a:t>Bons preparativos!</a:t>
            </a:r>
          </a:p>
          <a:p>
            <a:pPr marL="388620" indent="-342900">
              <a:buFont typeface="Georgia" pitchFamily="18" charset="0"/>
              <a:buAutoNum type="arabicPeriod"/>
            </a:pPr>
            <a:endParaRPr lang="pt-BR" sz="1500" dirty="0" smtClean="0">
              <a:solidFill>
                <a:schemeClr val="tx1"/>
              </a:solidFill>
            </a:endParaRPr>
          </a:p>
        </p:txBody>
      </p:sp>
    </p:spTree>
    <p:extLst>
      <p:ext uri="{BB962C8B-B14F-4D97-AF65-F5344CB8AC3E}">
        <p14:creationId xmlns:p14="http://schemas.microsoft.com/office/powerpoint/2010/main" val="23515904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paul.beyer\Desktop\images.png"/>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l="33261"/>
          <a:stretch/>
        </p:blipFill>
        <p:spPr bwMode="auto">
          <a:xfrm>
            <a:off x="-85060" y="-27384"/>
            <a:ext cx="9318232" cy="698120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7927" y="1"/>
            <a:ext cx="4922345"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64462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36512" y="0"/>
            <a:ext cx="918051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Título 1"/>
          <p:cNvSpPr txBox="1">
            <a:spLocks/>
          </p:cNvSpPr>
          <p:nvPr/>
        </p:nvSpPr>
        <p:spPr>
          <a:xfrm>
            <a:off x="248991" y="116632"/>
            <a:ext cx="4977350" cy="864096"/>
          </a:xfrm>
          <a:prstGeom prst="rect">
            <a:avLst/>
          </a:prstGeom>
          <a:effectLst/>
        </p:spPr>
        <p:txBody>
          <a:bodyPr vert="horz" lIns="91440" tIns="45720" rIns="91440" bIns="45720" rtlCol="0" anchor="t" anchorCtr="0">
            <a:noAutofit/>
          </a:bodyPr>
          <a:lstStyle>
            <a:lvl1pPr marL="640080" indent="-457200" algn="l" defTabSz="914400" rtl="0" eaLnBrk="1" latinLnBrk="0" hangingPunct="1">
              <a:spcBef>
                <a:spcPct val="0"/>
              </a:spcBef>
              <a:buClr>
                <a:schemeClr val="accent6">
                  <a:lumMod val="75000"/>
                </a:schemeClr>
              </a:buClr>
              <a:buSzPct val="128000"/>
              <a:buFont typeface="Georgia" pitchFamily="18" charset="0"/>
              <a:buChar char="*"/>
              <a:defRPr sz="54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indent="0">
              <a:buNone/>
            </a:pPr>
            <a:r>
              <a:rPr lang="pt-BR" sz="4000" dirty="0" smtClean="0">
                <a:solidFill>
                  <a:srgbClr val="0070C0"/>
                </a:solidFill>
              </a:rPr>
              <a:t>ESLOVÊNIA</a:t>
            </a:r>
            <a:r>
              <a:rPr lang="pt-BR" sz="4000" b="0" dirty="0" smtClean="0">
                <a:solidFill>
                  <a:srgbClr val="FFC000"/>
                </a:solidFill>
              </a:rPr>
              <a:t/>
            </a:r>
            <a:br>
              <a:rPr lang="pt-BR" sz="4000" b="0" dirty="0" smtClean="0">
                <a:solidFill>
                  <a:srgbClr val="FFC000"/>
                </a:solidFill>
              </a:rPr>
            </a:br>
            <a:endParaRPr lang="pt-BR" sz="4000" b="0" dirty="0">
              <a:solidFill>
                <a:srgbClr val="FFC000"/>
              </a:solidFill>
            </a:endParaRP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2" y="1052736"/>
            <a:ext cx="6624736" cy="55532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1988839"/>
            <a:ext cx="2078402" cy="45836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descr="C:\Users\paul.beyer\Desktop\national-flag-of-slovenia-flying-and-waving-on-the-wind-sate-symbol-of-slovenian-nation-and-government-computer-generated-animation_hhobevfy__F0000.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02299" y="237049"/>
            <a:ext cx="2090181" cy="11757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38634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36512" y="0"/>
            <a:ext cx="918051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13321" name="Picture 9" descr="C:\Users\paul.beyer\Desktop\shutterstock_32436575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8984" y="4576132"/>
            <a:ext cx="3243536" cy="2281868"/>
          </a:xfrm>
          <a:prstGeom prst="rect">
            <a:avLst/>
          </a:prstGeom>
          <a:noFill/>
          <a:extLst>
            <a:ext uri="{909E8E84-426E-40DD-AFC4-6F175D3DCCD1}">
              <a14:hiddenFill xmlns:a14="http://schemas.microsoft.com/office/drawing/2010/main">
                <a:solidFill>
                  <a:srgbClr val="FFFFFF"/>
                </a:solidFill>
              </a14:hiddenFill>
            </a:ext>
          </a:extLst>
        </p:spPr>
      </p:pic>
      <p:sp>
        <p:nvSpPr>
          <p:cNvPr id="7" name="Título 1"/>
          <p:cNvSpPr txBox="1">
            <a:spLocks/>
          </p:cNvSpPr>
          <p:nvPr/>
        </p:nvSpPr>
        <p:spPr>
          <a:xfrm>
            <a:off x="248991" y="116632"/>
            <a:ext cx="4977350" cy="864096"/>
          </a:xfrm>
          <a:prstGeom prst="rect">
            <a:avLst/>
          </a:prstGeom>
          <a:effectLst/>
        </p:spPr>
        <p:txBody>
          <a:bodyPr vert="horz" lIns="91440" tIns="45720" rIns="91440" bIns="45720" rtlCol="0" anchor="t" anchorCtr="0">
            <a:noAutofit/>
          </a:bodyPr>
          <a:lstStyle>
            <a:lvl1pPr marL="640080" indent="-457200" algn="l" defTabSz="914400" rtl="0" eaLnBrk="1" latinLnBrk="0" hangingPunct="1">
              <a:spcBef>
                <a:spcPct val="0"/>
              </a:spcBef>
              <a:buClr>
                <a:schemeClr val="accent6">
                  <a:lumMod val="75000"/>
                </a:schemeClr>
              </a:buClr>
              <a:buSzPct val="128000"/>
              <a:buFont typeface="Georgia" pitchFamily="18" charset="0"/>
              <a:buChar char="*"/>
              <a:defRPr sz="54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indent="0">
              <a:buNone/>
            </a:pPr>
            <a:r>
              <a:rPr lang="pt-BR" sz="4000" dirty="0" smtClean="0">
                <a:solidFill>
                  <a:srgbClr val="0070C0"/>
                </a:solidFill>
              </a:rPr>
              <a:t>ESLOVÊNIA</a:t>
            </a:r>
            <a:r>
              <a:rPr lang="pt-BR" sz="4000" b="0" dirty="0" smtClean="0">
                <a:solidFill>
                  <a:srgbClr val="FFC000"/>
                </a:solidFill>
              </a:rPr>
              <a:t/>
            </a:r>
            <a:br>
              <a:rPr lang="pt-BR" sz="4000" b="0" dirty="0" smtClean="0">
                <a:solidFill>
                  <a:srgbClr val="FFC000"/>
                </a:solidFill>
              </a:rPr>
            </a:br>
            <a:endParaRPr lang="pt-BR" sz="4000" b="0" dirty="0">
              <a:solidFill>
                <a:srgbClr val="FFC000"/>
              </a:solidFill>
            </a:endParaRPr>
          </a:p>
        </p:txBody>
      </p:sp>
      <p:pic>
        <p:nvPicPr>
          <p:cNvPr id="13317" name="Picture 5" descr="C:\Users\paul.beyer\Desktop\download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2175" y="881186"/>
            <a:ext cx="4421153" cy="2024142"/>
          </a:xfrm>
          <a:prstGeom prst="rect">
            <a:avLst/>
          </a:prstGeom>
          <a:noFill/>
          <a:extLst>
            <a:ext uri="{909E8E84-426E-40DD-AFC4-6F175D3DCCD1}">
              <a14:hiddenFill xmlns:a14="http://schemas.microsoft.com/office/drawing/2010/main">
                <a:solidFill>
                  <a:srgbClr val="FFFFFF"/>
                </a:solidFill>
              </a14:hiddenFill>
            </a:ext>
          </a:extLst>
        </p:spPr>
      </p:pic>
      <p:pic>
        <p:nvPicPr>
          <p:cNvPr id="13319" name="Picture 7" descr="C:\Users\paul.beyer\Desktop\images (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83172" y="2765619"/>
            <a:ext cx="3096345" cy="2060477"/>
          </a:xfrm>
          <a:prstGeom prst="rect">
            <a:avLst/>
          </a:prstGeom>
          <a:noFill/>
          <a:extLst>
            <a:ext uri="{909E8E84-426E-40DD-AFC4-6F175D3DCCD1}">
              <a14:hiddenFill xmlns:a14="http://schemas.microsoft.com/office/drawing/2010/main">
                <a:solidFill>
                  <a:srgbClr val="FFFFFF"/>
                </a:solidFill>
              </a14:hiddenFill>
            </a:ext>
          </a:extLst>
        </p:spPr>
      </p:pic>
      <p:pic>
        <p:nvPicPr>
          <p:cNvPr id="13323" name="Picture 11" descr="C:\Users\paul.beyer\Desktop\images (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78978" y="2882466"/>
            <a:ext cx="3134600" cy="2067019"/>
          </a:xfrm>
          <a:prstGeom prst="rect">
            <a:avLst/>
          </a:prstGeom>
          <a:noFill/>
          <a:extLst>
            <a:ext uri="{909E8E84-426E-40DD-AFC4-6F175D3DCCD1}">
              <a14:hiddenFill xmlns:a14="http://schemas.microsoft.com/office/drawing/2010/main">
                <a:solidFill>
                  <a:srgbClr val="FFFFFF"/>
                </a:solidFill>
              </a14:hiddenFill>
            </a:ext>
          </a:extLst>
        </p:spPr>
      </p:pic>
      <p:pic>
        <p:nvPicPr>
          <p:cNvPr id="13324" name="Picture 12" descr="C:\Users\paul.beyer\Desktop\images (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513" y="4818365"/>
            <a:ext cx="3096345" cy="2060477"/>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C:\Users\paul.beyer\Desktop\images (7).jpg"/>
          <p:cNvPicPr>
            <a:picLocks noChangeAspect="1" noChangeArrowheads="1"/>
          </p:cNvPicPr>
          <p:nvPr/>
        </p:nvPicPr>
        <p:blipFill rotWithShape="1">
          <a:blip r:embed="rId7">
            <a:extLst>
              <a:ext uri="{28A0092B-C50C-407E-A947-70E740481C1C}">
                <a14:useLocalDpi xmlns:a14="http://schemas.microsoft.com/office/drawing/2010/main" val="0"/>
              </a:ext>
            </a:extLst>
          </a:blip>
          <a:srcRect t="8900" b="-1"/>
          <a:stretch/>
        </p:blipFill>
        <p:spPr bwMode="auto">
          <a:xfrm>
            <a:off x="3059832" y="4826096"/>
            <a:ext cx="3123340" cy="2131296"/>
          </a:xfrm>
          <a:prstGeom prst="rect">
            <a:avLst/>
          </a:prstGeom>
          <a:noFill/>
          <a:extLst>
            <a:ext uri="{909E8E84-426E-40DD-AFC4-6F175D3DCCD1}">
              <a14:hiddenFill xmlns:a14="http://schemas.microsoft.com/office/drawing/2010/main">
                <a:solidFill>
                  <a:srgbClr val="FFFFFF"/>
                </a:solidFill>
              </a14:hiddenFill>
            </a:ext>
          </a:extLst>
        </p:spPr>
      </p:pic>
      <p:pic>
        <p:nvPicPr>
          <p:cNvPr id="13315" name="Picture 3" descr="C:\Users\paul.beyer\Desktop\download.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71092" y="881186"/>
            <a:ext cx="3614540" cy="2024142"/>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C:\Users\paul.beyer\Desktop\images (5).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4544" y="2882466"/>
            <a:ext cx="3395636" cy="1943630"/>
          </a:xfrm>
          <a:prstGeom prst="rect">
            <a:avLst/>
          </a:prstGeom>
          <a:noFill/>
          <a:extLst>
            <a:ext uri="{909E8E84-426E-40DD-AFC4-6F175D3DCCD1}">
              <a14:hiddenFill xmlns:a14="http://schemas.microsoft.com/office/drawing/2010/main">
                <a:solidFill>
                  <a:srgbClr val="FFFFFF"/>
                </a:solidFill>
              </a14:hiddenFill>
            </a:ext>
          </a:extLst>
        </p:spPr>
      </p:pic>
      <p:pic>
        <p:nvPicPr>
          <p:cNvPr id="13325" name="Picture 13" descr="C:\Users\paul.beyer\Desktop\slovenian-costumes-1.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183172" y="-14065"/>
            <a:ext cx="2960828" cy="2925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14791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paul.beyer\Desktop\images.png"/>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l="33261"/>
          <a:stretch/>
        </p:blipFill>
        <p:spPr bwMode="auto">
          <a:xfrm>
            <a:off x="-85060" y="-27384"/>
            <a:ext cx="9318232" cy="698120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5736" y="61341"/>
            <a:ext cx="4986784" cy="67966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descr="C:\Users\paul.beyer\Desktop\DMO\MATERIAL COMPLEMENTAR\43 Slovenia Artwork.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956" y="836712"/>
            <a:ext cx="4035996" cy="5381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88815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379969" y="6165304"/>
            <a:ext cx="6512511" cy="504056"/>
          </a:xfrm>
        </p:spPr>
        <p:txBody>
          <a:bodyPr>
            <a:noAutofit/>
          </a:bodyPr>
          <a:lstStyle/>
          <a:p>
            <a:r>
              <a:rPr lang="pt-BR" sz="2800" dirty="0">
                <a:solidFill>
                  <a:srgbClr val="002060"/>
                </a:solidFill>
              </a:rPr>
              <a:t>Boas vindas e saudação</a:t>
            </a:r>
          </a:p>
        </p:txBody>
      </p:sp>
      <p:sp>
        <p:nvSpPr>
          <p:cNvPr id="4" name="Espaço Reservado para Conteúdo 3"/>
          <p:cNvSpPr>
            <a:spLocks noGrp="1"/>
          </p:cNvSpPr>
          <p:nvPr>
            <p:ph sz="quarter" idx="13"/>
          </p:nvPr>
        </p:nvSpPr>
        <p:spPr>
          <a:xfrm>
            <a:off x="539552" y="476672"/>
            <a:ext cx="8064896" cy="5616624"/>
          </a:xfrm>
        </p:spPr>
        <p:txBody>
          <a:bodyPr>
            <a:noAutofit/>
          </a:bodyPr>
          <a:lstStyle/>
          <a:p>
            <a:pPr marL="45720" indent="0" algn="just">
              <a:buNone/>
            </a:pPr>
            <a:r>
              <a:rPr lang="pt-BR" sz="1800" dirty="0" smtClean="0"/>
              <a:t> - Os </a:t>
            </a:r>
            <a:r>
              <a:rPr lang="pt-BR" sz="1800" dirty="0"/>
              <a:t>melhores cumprimentos das mulheres da Eslovênia, um dos países menores e mais jovens da Europa. Deus em sua bondade dotou-nos de beleza natural, das Planícies </a:t>
            </a:r>
            <a:r>
              <a:rPr lang="pt-BR" sz="1800" dirty="0" err="1"/>
              <a:t>Panonianas</a:t>
            </a:r>
            <a:r>
              <a:rPr lang="pt-BR" sz="1800" dirty="0"/>
              <a:t> às colinas, às florestas verdes, e montanhas altas, do misterioso mundo subterrâneo </a:t>
            </a:r>
            <a:r>
              <a:rPr lang="pt-BR" sz="1800" dirty="0" err="1"/>
              <a:t>Karst</a:t>
            </a:r>
            <a:r>
              <a:rPr lang="pt-BR" sz="1800" dirty="0"/>
              <a:t> até a costa do Mar Adriático</a:t>
            </a:r>
            <a:r>
              <a:rPr lang="pt-BR" sz="1800" dirty="0" smtClean="0"/>
              <a:t>.</a:t>
            </a:r>
          </a:p>
          <a:p>
            <a:pPr marL="45720" indent="0" algn="just">
              <a:buNone/>
            </a:pPr>
            <a:r>
              <a:rPr lang="pt-BR" sz="1400" dirty="0" smtClean="0"/>
              <a:t> </a:t>
            </a:r>
          </a:p>
          <a:p>
            <a:pPr marL="45720" indent="0" algn="just">
              <a:buNone/>
            </a:pPr>
            <a:r>
              <a:rPr lang="pt-BR" sz="3000" b="1" dirty="0"/>
              <a:t>- </a:t>
            </a:r>
            <a:r>
              <a:rPr lang="pt-BR" sz="3000" b="1" dirty="0">
                <a:solidFill>
                  <a:srgbClr val="0070C0"/>
                </a:solidFill>
              </a:rPr>
              <a:t>DOBER DAN! /</a:t>
            </a:r>
            <a:r>
              <a:rPr lang="pt-BR" sz="3000" b="1" dirty="0" err="1">
                <a:solidFill>
                  <a:srgbClr val="0070C0"/>
                </a:solidFill>
              </a:rPr>
              <a:t>Doh-ber</a:t>
            </a:r>
            <a:r>
              <a:rPr lang="pt-BR" sz="3000" b="1" dirty="0">
                <a:solidFill>
                  <a:srgbClr val="0070C0"/>
                </a:solidFill>
              </a:rPr>
              <a:t> </a:t>
            </a:r>
            <a:r>
              <a:rPr lang="pt-BR" sz="3000" b="1" dirty="0" err="1">
                <a:solidFill>
                  <a:srgbClr val="0070C0"/>
                </a:solidFill>
              </a:rPr>
              <a:t>dan</a:t>
            </a:r>
            <a:r>
              <a:rPr lang="pt-BR" sz="3000" b="1" dirty="0">
                <a:solidFill>
                  <a:srgbClr val="0070C0"/>
                </a:solidFill>
              </a:rPr>
              <a:t>/ </a:t>
            </a:r>
          </a:p>
          <a:p>
            <a:pPr marL="45720" indent="0" algn="just">
              <a:buNone/>
            </a:pPr>
            <a:r>
              <a:rPr lang="pt-BR" sz="1400" dirty="0" smtClean="0"/>
              <a:t>(</a:t>
            </a:r>
            <a:r>
              <a:rPr lang="pt-BR" sz="1400" dirty="0"/>
              <a:t>literalmente, Bom dia, usado para a manhã ou tarde conforme a hora) </a:t>
            </a:r>
            <a:endParaRPr lang="pt-BR" sz="1400" dirty="0" smtClean="0"/>
          </a:p>
          <a:p>
            <a:pPr algn="just">
              <a:buFontTx/>
              <a:buChar char="-"/>
            </a:pPr>
            <a:r>
              <a:rPr lang="pt-BR" sz="3000" b="1" dirty="0" smtClean="0">
                <a:solidFill>
                  <a:srgbClr val="0070C0"/>
                </a:solidFill>
              </a:rPr>
              <a:t>DOBER </a:t>
            </a:r>
            <a:r>
              <a:rPr lang="pt-BR" sz="3000" b="1" dirty="0">
                <a:solidFill>
                  <a:srgbClr val="0070C0"/>
                </a:solidFill>
              </a:rPr>
              <a:t>VEČER! /</a:t>
            </a:r>
            <a:r>
              <a:rPr lang="pt-BR" sz="3000" b="1" dirty="0" err="1">
                <a:solidFill>
                  <a:srgbClr val="0070C0"/>
                </a:solidFill>
              </a:rPr>
              <a:t>Doh-ber</a:t>
            </a:r>
            <a:r>
              <a:rPr lang="pt-BR" sz="3000" b="1" dirty="0">
                <a:solidFill>
                  <a:srgbClr val="0070C0"/>
                </a:solidFill>
              </a:rPr>
              <a:t> </a:t>
            </a:r>
            <a:r>
              <a:rPr lang="pt-BR" sz="3000" b="1" dirty="0" err="1">
                <a:solidFill>
                  <a:srgbClr val="0070C0"/>
                </a:solidFill>
              </a:rPr>
              <a:t>veh-cher</a:t>
            </a:r>
            <a:r>
              <a:rPr lang="pt-BR" sz="3000" b="1" dirty="0">
                <a:solidFill>
                  <a:srgbClr val="0070C0"/>
                </a:solidFill>
              </a:rPr>
              <a:t>/ </a:t>
            </a:r>
          </a:p>
          <a:p>
            <a:pPr marL="45720" indent="0" algn="just">
              <a:buNone/>
            </a:pPr>
            <a:r>
              <a:rPr lang="pt-BR" sz="1400" dirty="0" smtClean="0"/>
              <a:t>(</a:t>
            </a:r>
            <a:r>
              <a:rPr lang="pt-BR" sz="1400" dirty="0"/>
              <a:t>Boa noite</a:t>
            </a:r>
            <a:r>
              <a:rPr lang="pt-BR" sz="1400" dirty="0" smtClean="0"/>
              <a:t>!)</a:t>
            </a:r>
          </a:p>
          <a:p>
            <a:pPr marL="45720" indent="0" algn="just">
              <a:buNone/>
            </a:pPr>
            <a:endParaRPr lang="pt-BR" sz="1400" dirty="0"/>
          </a:p>
          <a:p>
            <a:pPr marL="45720" indent="0" algn="just">
              <a:buNone/>
            </a:pPr>
            <a:r>
              <a:rPr lang="pt-BR" sz="1800" dirty="0" smtClean="0"/>
              <a:t> - Queridas </a:t>
            </a:r>
            <a:r>
              <a:rPr lang="pt-BR" sz="1800" dirty="0"/>
              <a:t>Irmãs, "Venham porque tudo está preparado!" Louvemos a Deus juntas.</a:t>
            </a:r>
          </a:p>
          <a:p>
            <a:pPr marL="45720" indent="0" algn="just">
              <a:buNone/>
            </a:pPr>
            <a:endParaRPr lang="pt-BR" sz="1400" dirty="0" smtClean="0"/>
          </a:p>
        </p:txBody>
      </p:sp>
    </p:spTree>
    <p:extLst>
      <p:ext uri="{BB962C8B-B14F-4D97-AF65-F5344CB8AC3E}">
        <p14:creationId xmlns:p14="http://schemas.microsoft.com/office/powerpoint/2010/main" val="7559617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5805264"/>
            <a:ext cx="8352929" cy="864096"/>
          </a:xfrm>
        </p:spPr>
        <p:txBody>
          <a:bodyPr>
            <a:noAutofit/>
          </a:bodyPr>
          <a:lstStyle/>
          <a:p>
            <a:r>
              <a:rPr lang="pt-BR" sz="2500" dirty="0" smtClean="0">
                <a:solidFill>
                  <a:srgbClr val="002060"/>
                </a:solidFill>
              </a:rPr>
              <a:t>Hino: “Celebração</a:t>
            </a:r>
            <a:r>
              <a:rPr lang="pt-BR" sz="2500" dirty="0">
                <a:solidFill>
                  <a:srgbClr val="002060"/>
                </a:solidFill>
              </a:rPr>
              <a:t>. Vamos todos ao banquete</a:t>
            </a:r>
            <a:r>
              <a:rPr lang="pt-BR" sz="2500" dirty="0" smtClean="0">
                <a:solidFill>
                  <a:srgbClr val="002060"/>
                </a:solidFill>
              </a:rPr>
              <a:t>!” </a:t>
            </a:r>
            <a:br>
              <a:rPr lang="pt-BR" sz="2500" dirty="0" smtClean="0">
                <a:solidFill>
                  <a:srgbClr val="002060"/>
                </a:solidFill>
              </a:rPr>
            </a:br>
            <a:r>
              <a:rPr lang="pt-BR" sz="1400" b="0" i="1" dirty="0" smtClean="0">
                <a:solidFill>
                  <a:srgbClr val="002060"/>
                </a:solidFill>
              </a:rPr>
              <a:t>(</a:t>
            </a:r>
            <a:r>
              <a:rPr lang="pt-BR" sz="1400" b="0" i="1" dirty="0">
                <a:solidFill>
                  <a:srgbClr val="002060"/>
                </a:solidFill>
              </a:rPr>
              <a:t>Adaptação de letras e canções populares por </a:t>
            </a:r>
            <a:r>
              <a:rPr lang="pt-BR" sz="1400" b="0" i="1" dirty="0" err="1">
                <a:solidFill>
                  <a:srgbClr val="002060"/>
                </a:solidFill>
              </a:rPr>
              <a:t>Aine</a:t>
            </a:r>
            <a:r>
              <a:rPr lang="pt-BR" sz="1400" b="0" i="1" dirty="0">
                <a:solidFill>
                  <a:srgbClr val="002060"/>
                </a:solidFill>
              </a:rPr>
              <a:t> Pedersen Lee. Canção folclórica eslovena: </a:t>
            </a:r>
            <a:r>
              <a:rPr lang="pt-BR" sz="1400" b="0" i="1" dirty="0" err="1">
                <a:solidFill>
                  <a:srgbClr val="002060"/>
                </a:solidFill>
              </a:rPr>
              <a:t>Furmani</a:t>
            </a:r>
            <a:r>
              <a:rPr lang="pt-BR" sz="1400" b="0" i="1" dirty="0">
                <a:solidFill>
                  <a:srgbClr val="002060"/>
                </a:solidFill>
              </a:rPr>
              <a:t> </a:t>
            </a:r>
            <a:r>
              <a:rPr lang="pt-BR" sz="1400" b="0" i="1" dirty="0" err="1">
                <a:solidFill>
                  <a:srgbClr val="002060"/>
                </a:solidFill>
              </a:rPr>
              <a:t>pripel</a:t>
            </a:r>
            <a:r>
              <a:rPr lang="pt-BR" sz="1400" b="0" i="1" dirty="0">
                <a:solidFill>
                  <a:srgbClr val="002060"/>
                </a:solidFill>
              </a:rPr>
              <a:t> </a:t>
            </a:r>
            <a:r>
              <a:rPr lang="pt-BR" sz="1400" b="0" i="1" dirty="0" err="1">
                <a:solidFill>
                  <a:srgbClr val="002060"/>
                </a:solidFill>
              </a:rPr>
              <a:t>jejo</a:t>
            </a:r>
            <a:r>
              <a:rPr lang="pt-BR" sz="1400" b="0" i="1" dirty="0">
                <a:solidFill>
                  <a:srgbClr val="002060"/>
                </a:solidFill>
              </a:rPr>
              <a:t> </a:t>
            </a:r>
            <a:r>
              <a:rPr lang="pt-BR" sz="1400" b="0" i="1" dirty="0" err="1">
                <a:solidFill>
                  <a:srgbClr val="002060"/>
                </a:solidFill>
              </a:rPr>
              <a:t>vino</a:t>
            </a:r>
            <a:r>
              <a:rPr lang="pt-BR" sz="1400" b="0" i="1" dirty="0" smtClean="0">
                <a:solidFill>
                  <a:srgbClr val="002060"/>
                </a:solidFill>
              </a:rPr>
              <a:t>)</a:t>
            </a:r>
            <a:endParaRPr lang="pt-BR" sz="1400" b="0" dirty="0">
              <a:solidFill>
                <a:srgbClr val="002060"/>
              </a:solidFill>
            </a:endParaRPr>
          </a:p>
        </p:txBody>
      </p:sp>
      <p:sp>
        <p:nvSpPr>
          <p:cNvPr id="4" name="Espaço Reservado para Conteúdo 3"/>
          <p:cNvSpPr>
            <a:spLocks noGrp="1"/>
          </p:cNvSpPr>
          <p:nvPr>
            <p:ph sz="quarter" idx="13"/>
          </p:nvPr>
        </p:nvSpPr>
        <p:spPr>
          <a:xfrm>
            <a:off x="1115616" y="404664"/>
            <a:ext cx="6984776" cy="4968552"/>
          </a:xfrm>
        </p:spPr>
        <p:txBody>
          <a:bodyPr>
            <a:normAutofit/>
          </a:bodyPr>
          <a:lstStyle/>
          <a:p>
            <a:pPr marL="45720" indent="0">
              <a:buNone/>
            </a:pPr>
            <a:endParaRPr lang="pt-BR" sz="3000" b="1" i="1" dirty="0">
              <a:solidFill>
                <a:schemeClr val="tx1"/>
              </a:solidFill>
            </a:endParaRPr>
          </a:p>
        </p:txBody>
      </p:sp>
    </p:spTree>
    <p:extLst>
      <p:ext uri="{BB962C8B-B14F-4D97-AF65-F5344CB8AC3E}">
        <p14:creationId xmlns:p14="http://schemas.microsoft.com/office/powerpoint/2010/main" val="2750570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379969" y="6165304"/>
            <a:ext cx="6512511" cy="504056"/>
          </a:xfrm>
        </p:spPr>
        <p:txBody>
          <a:bodyPr>
            <a:noAutofit/>
          </a:bodyPr>
          <a:lstStyle/>
          <a:p>
            <a:r>
              <a:rPr lang="pt-BR" sz="2800" dirty="0" smtClean="0">
                <a:solidFill>
                  <a:srgbClr val="002060"/>
                </a:solidFill>
              </a:rPr>
              <a:t>Convite a adoração</a:t>
            </a:r>
            <a:endParaRPr lang="pt-BR" sz="2800" dirty="0">
              <a:solidFill>
                <a:srgbClr val="002060"/>
              </a:solidFill>
            </a:endParaRPr>
          </a:p>
        </p:txBody>
      </p:sp>
      <p:sp>
        <p:nvSpPr>
          <p:cNvPr id="4" name="Espaço Reservado para Conteúdo 3"/>
          <p:cNvSpPr>
            <a:spLocks noGrp="1"/>
          </p:cNvSpPr>
          <p:nvPr>
            <p:ph sz="quarter" idx="13"/>
          </p:nvPr>
        </p:nvSpPr>
        <p:spPr>
          <a:xfrm>
            <a:off x="539552" y="476672"/>
            <a:ext cx="8064896" cy="5616624"/>
          </a:xfrm>
        </p:spPr>
        <p:txBody>
          <a:bodyPr>
            <a:noAutofit/>
          </a:bodyPr>
          <a:lstStyle/>
          <a:p>
            <a:pPr marL="45720" indent="0">
              <a:buNone/>
            </a:pPr>
            <a:r>
              <a:rPr lang="pt-BR" sz="1800" dirty="0" smtClean="0"/>
              <a:t> - Deus </a:t>
            </a:r>
            <a:r>
              <a:rPr lang="pt-BR" sz="1800" dirty="0"/>
              <a:t>da história, por onze séculos, as pessoas da Eslovênia te conhecem. Como cristãos, nós confirmamos teu amor e assim tua seja a glória, a honra e o louvor</a:t>
            </a:r>
            <a:r>
              <a:rPr lang="pt-BR" sz="1800" dirty="0" smtClean="0"/>
              <a:t>.</a:t>
            </a:r>
          </a:p>
          <a:p>
            <a:pPr marL="45720" indent="0">
              <a:buNone/>
            </a:pPr>
            <a:endParaRPr lang="pt-BR" sz="1000" dirty="0"/>
          </a:p>
          <a:p>
            <a:pPr marL="45720" indent="0">
              <a:buNone/>
            </a:pPr>
            <a:r>
              <a:rPr lang="pt-BR" sz="2400" b="1" dirty="0" smtClean="0">
                <a:solidFill>
                  <a:srgbClr val="0070C0"/>
                </a:solidFill>
              </a:rPr>
              <a:t>Todos</a:t>
            </a:r>
            <a:r>
              <a:rPr lang="pt-BR" sz="2400" b="1" dirty="0">
                <a:solidFill>
                  <a:srgbClr val="0070C0"/>
                </a:solidFill>
              </a:rPr>
              <a:t>: Nós te louvamos com o barulho das </a:t>
            </a:r>
            <a:r>
              <a:rPr lang="pt-BR" sz="2400" b="1" dirty="0" smtClean="0">
                <a:solidFill>
                  <a:srgbClr val="0070C0"/>
                </a:solidFill>
              </a:rPr>
              <a:t>cachoeiras </a:t>
            </a:r>
            <a:r>
              <a:rPr lang="pt-BR" sz="2400" b="1" dirty="0">
                <a:solidFill>
                  <a:srgbClr val="0070C0"/>
                </a:solidFill>
              </a:rPr>
              <a:t>e das ondas do mar, pelas nossas </a:t>
            </a:r>
            <a:r>
              <a:rPr lang="pt-BR" sz="2400" b="1" dirty="0" smtClean="0">
                <a:solidFill>
                  <a:srgbClr val="0070C0"/>
                </a:solidFill>
              </a:rPr>
              <a:t>vinhas </a:t>
            </a:r>
            <a:r>
              <a:rPr lang="pt-BR" sz="2400" b="1" dirty="0">
                <a:solidFill>
                  <a:srgbClr val="0070C0"/>
                </a:solidFill>
              </a:rPr>
              <a:t>e campos frutíferos, florestas verdes e </a:t>
            </a:r>
            <a:r>
              <a:rPr lang="pt-BR" sz="2400" b="1" dirty="0" smtClean="0">
                <a:solidFill>
                  <a:srgbClr val="0070C0"/>
                </a:solidFill>
              </a:rPr>
              <a:t>picos </a:t>
            </a:r>
            <a:r>
              <a:rPr lang="pt-BR" sz="2400" b="1" dirty="0">
                <a:solidFill>
                  <a:srgbClr val="0070C0"/>
                </a:solidFill>
              </a:rPr>
              <a:t>nevados</a:t>
            </a:r>
            <a:r>
              <a:rPr lang="pt-BR" sz="2400" b="1" dirty="0" smtClean="0">
                <a:solidFill>
                  <a:srgbClr val="0070C0"/>
                </a:solidFill>
              </a:rPr>
              <a:t>.</a:t>
            </a:r>
          </a:p>
          <a:p>
            <a:pPr marL="45720" indent="0">
              <a:buNone/>
            </a:pPr>
            <a:endParaRPr lang="pt-BR" sz="1000" b="1" dirty="0">
              <a:solidFill>
                <a:srgbClr val="0070C0"/>
              </a:solidFill>
            </a:endParaRPr>
          </a:p>
          <a:p>
            <a:pPr>
              <a:buFontTx/>
              <a:buChar char="-"/>
            </a:pPr>
            <a:r>
              <a:rPr lang="pt-BR" sz="1800" dirty="0" smtClean="0"/>
              <a:t>Jesus </a:t>
            </a:r>
            <a:r>
              <a:rPr lang="pt-BR" sz="1800" dirty="0"/>
              <a:t>Cristo, filho de Deus, cuja palavra opera maravilhas entre nós, tu nos inspiras para uma ação amorosa</a:t>
            </a:r>
            <a:r>
              <a:rPr lang="pt-BR" sz="1800" dirty="0" smtClean="0"/>
              <a:t>.</a:t>
            </a:r>
          </a:p>
          <a:p>
            <a:pPr marL="45720" indent="0">
              <a:buNone/>
            </a:pPr>
            <a:endParaRPr lang="pt-BR" sz="1000" dirty="0"/>
          </a:p>
          <a:p>
            <a:pPr marL="45720" indent="0">
              <a:buNone/>
            </a:pPr>
            <a:r>
              <a:rPr lang="pt-BR" sz="2400" b="1" dirty="0" smtClean="0">
                <a:solidFill>
                  <a:srgbClr val="0070C0"/>
                </a:solidFill>
              </a:rPr>
              <a:t>Todos</a:t>
            </a:r>
            <a:r>
              <a:rPr lang="pt-BR" sz="2400" b="1" dirty="0">
                <a:solidFill>
                  <a:srgbClr val="0070C0"/>
                </a:solidFill>
              </a:rPr>
              <a:t>: Nós te louvamos na natureza, nas </a:t>
            </a:r>
            <a:r>
              <a:rPr lang="pt-BR" sz="2400" b="1" dirty="0" smtClean="0">
                <a:solidFill>
                  <a:srgbClr val="0070C0"/>
                </a:solidFill>
              </a:rPr>
              <a:t>aldeias </a:t>
            </a:r>
            <a:r>
              <a:rPr lang="pt-BR" sz="2400" b="1" dirty="0">
                <a:solidFill>
                  <a:srgbClr val="0070C0"/>
                </a:solidFill>
              </a:rPr>
              <a:t>e cidades, no canto dos pássaros e no </a:t>
            </a:r>
            <a:r>
              <a:rPr lang="pt-BR" sz="2400" b="1" dirty="0" smtClean="0">
                <a:solidFill>
                  <a:srgbClr val="0070C0"/>
                </a:solidFill>
              </a:rPr>
              <a:t>grito </a:t>
            </a:r>
            <a:r>
              <a:rPr lang="pt-BR" sz="2400" b="1" dirty="0">
                <a:solidFill>
                  <a:srgbClr val="0070C0"/>
                </a:solidFill>
              </a:rPr>
              <a:t>da caça selvagem, com o som do órgão, </a:t>
            </a:r>
            <a:r>
              <a:rPr lang="pt-BR" sz="2400" b="1" dirty="0" smtClean="0">
                <a:solidFill>
                  <a:srgbClr val="0070C0"/>
                </a:solidFill>
              </a:rPr>
              <a:t>do </a:t>
            </a:r>
            <a:r>
              <a:rPr lang="pt-BR" sz="2400" b="1" dirty="0">
                <a:solidFill>
                  <a:srgbClr val="0070C0"/>
                </a:solidFill>
              </a:rPr>
              <a:t>acordeão, das guitarras e das cítaras</a:t>
            </a:r>
            <a:r>
              <a:rPr lang="pt-BR" sz="2400" b="1" dirty="0" smtClean="0">
                <a:solidFill>
                  <a:srgbClr val="0070C0"/>
                </a:solidFill>
              </a:rPr>
              <a:t>.</a:t>
            </a:r>
            <a:endParaRPr lang="pt-BR" sz="2400" b="1" dirty="0">
              <a:solidFill>
                <a:srgbClr val="0070C0"/>
              </a:solidFill>
            </a:endParaRPr>
          </a:p>
        </p:txBody>
      </p:sp>
    </p:spTree>
    <p:extLst>
      <p:ext uri="{BB962C8B-B14F-4D97-AF65-F5344CB8AC3E}">
        <p14:creationId xmlns:p14="http://schemas.microsoft.com/office/powerpoint/2010/main" val="10946596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379969" y="6165304"/>
            <a:ext cx="6512511" cy="504056"/>
          </a:xfrm>
        </p:spPr>
        <p:txBody>
          <a:bodyPr>
            <a:noAutofit/>
          </a:bodyPr>
          <a:lstStyle/>
          <a:p>
            <a:r>
              <a:rPr lang="pt-BR" sz="2800" dirty="0" smtClean="0">
                <a:solidFill>
                  <a:srgbClr val="002060"/>
                </a:solidFill>
              </a:rPr>
              <a:t>Convite a adoração</a:t>
            </a:r>
            <a:endParaRPr lang="pt-BR" sz="2800" dirty="0">
              <a:solidFill>
                <a:srgbClr val="002060"/>
              </a:solidFill>
            </a:endParaRPr>
          </a:p>
        </p:txBody>
      </p:sp>
      <p:sp>
        <p:nvSpPr>
          <p:cNvPr id="4" name="Espaço Reservado para Conteúdo 3"/>
          <p:cNvSpPr>
            <a:spLocks noGrp="1"/>
          </p:cNvSpPr>
          <p:nvPr>
            <p:ph sz="quarter" idx="13"/>
          </p:nvPr>
        </p:nvSpPr>
        <p:spPr>
          <a:xfrm>
            <a:off x="539552" y="476672"/>
            <a:ext cx="8064896" cy="5616624"/>
          </a:xfrm>
        </p:spPr>
        <p:txBody>
          <a:bodyPr>
            <a:noAutofit/>
          </a:bodyPr>
          <a:lstStyle/>
          <a:p>
            <a:pPr>
              <a:buFontTx/>
              <a:buChar char="-"/>
            </a:pPr>
            <a:r>
              <a:rPr lang="pt-BR" sz="1800" dirty="0" smtClean="0"/>
              <a:t>Ó </a:t>
            </a:r>
            <a:r>
              <a:rPr lang="pt-BR" sz="1800" dirty="0"/>
              <a:t>Espírito Santo, com teus dons tu nos congregas em unidade, apesar das nossas diferenças</a:t>
            </a:r>
            <a:r>
              <a:rPr lang="pt-BR" sz="1800" dirty="0" smtClean="0"/>
              <a:t>.</a:t>
            </a:r>
          </a:p>
          <a:p>
            <a:pPr marL="45720" indent="0">
              <a:buNone/>
            </a:pPr>
            <a:endParaRPr lang="pt-BR" sz="1000" dirty="0"/>
          </a:p>
          <a:p>
            <a:pPr marL="45720" indent="0">
              <a:buNone/>
            </a:pPr>
            <a:r>
              <a:rPr lang="pt-BR" sz="2400" b="1" dirty="0" smtClean="0">
                <a:solidFill>
                  <a:srgbClr val="0070C0"/>
                </a:solidFill>
              </a:rPr>
              <a:t>Todos</a:t>
            </a:r>
            <a:r>
              <a:rPr lang="pt-BR" sz="2400" b="1" dirty="0">
                <a:solidFill>
                  <a:srgbClr val="0070C0"/>
                </a:solidFill>
              </a:rPr>
              <a:t>: Nós te agradecemos pelos </a:t>
            </a:r>
            <a:r>
              <a:rPr lang="pt-BR" sz="2400" b="1" dirty="0" smtClean="0">
                <a:solidFill>
                  <a:srgbClr val="0070C0"/>
                </a:solidFill>
              </a:rPr>
              <a:t>relacionamentos </a:t>
            </a:r>
            <a:r>
              <a:rPr lang="pt-BR" sz="2400" b="1" dirty="0">
                <a:solidFill>
                  <a:srgbClr val="0070C0"/>
                </a:solidFill>
              </a:rPr>
              <a:t>que tu constróis em nós e </a:t>
            </a:r>
            <a:r>
              <a:rPr lang="pt-BR" sz="2400" b="1" dirty="0" smtClean="0">
                <a:solidFill>
                  <a:srgbClr val="0070C0"/>
                </a:solidFill>
              </a:rPr>
              <a:t>entre </a:t>
            </a:r>
            <a:r>
              <a:rPr lang="pt-BR" sz="2400" b="1" dirty="0">
                <a:solidFill>
                  <a:srgbClr val="0070C0"/>
                </a:solidFill>
              </a:rPr>
              <a:t>nós, em tuas mãos nós colocamos o </a:t>
            </a:r>
            <a:r>
              <a:rPr lang="pt-BR" sz="2400" b="1" dirty="0" smtClean="0">
                <a:solidFill>
                  <a:srgbClr val="0070C0"/>
                </a:solidFill>
              </a:rPr>
              <a:t>futuro </a:t>
            </a:r>
            <a:r>
              <a:rPr lang="pt-BR" sz="2400" b="1" dirty="0">
                <a:solidFill>
                  <a:srgbClr val="0070C0"/>
                </a:solidFill>
              </a:rPr>
              <a:t>dos jovens, as esperanças das famílias e </a:t>
            </a:r>
            <a:r>
              <a:rPr lang="pt-BR" sz="2400" b="1" dirty="0" smtClean="0">
                <a:solidFill>
                  <a:srgbClr val="0070C0"/>
                </a:solidFill>
              </a:rPr>
              <a:t>a </a:t>
            </a:r>
            <a:r>
              <a:rPr lang="pt-BR" sz="2400" b="1" dirty="0">
                <a:solidFill>
                  <a:srgbClr val="0070C0"/>
                </a:solidFill>
              </a:rPr>
              <a:t>aceitação de nossos idosos</a:t>
            </a:r>
            <a:r>
              <a:rPr lang="pt-BR" sz="2400" b="1" dirty="0" smtClean="0">
                <a:solidFill>
                  <a:srgbClr val="0070C0"/>
                </a:solidFill>
              </a:rPr>
              <a:t>.</a:t>
            </a:r>
          </a:p>
          <a:p>
            <a:pPr marL="45720" indent="0">
              <a:buNone/>
            </a:pPr>
            <a:endParaRPr lang="pt-BR" sz="1000" dirty="0" smtClean="0"/>
          </a:p>
          <a:p>
            <a:pPr marL="45720" indent="0">
              <a:buNone/>
            </a:pPr>
            <a:r>
              <a:rPr lang="pt-BR" sz="1800" dirty="0" smtClean="0"/>
              <a:t>- Deus </a:t>
            </a:r>
            <a:r>
              <a:rPr lang="pt-BR" sz="1800" dirty="0"/>
              <a:t>acolhedor, em teu amor tu preparas uma mesa para todos e tu nos inspiras a abrir nossos corações e nossas casas para oferecer um lugar para aqueles que ainda não estão à mesa.</a:t>
            </a:r>
          </a:p>
          <a:p>
            <a:pPr marL="45720" indent="0">
              <a:buNone/>
            </a:pPr>
            <a:endParaRPr lang="pt-BR" sz="1000" b="1" dirty="0" smtClean="0">
              <a:solidFill>
                <a:srgbClr val="0070C0"/>
              </a:solidFill>
            </a:endParaRPr>
          </a:p>
          <a:p>
            <a:pPr marL="45720" indent="0">
              <a:buNone/>
            </a:pPr>
            <a:r>
              <a:rPr lang="pt-BR" sz="2400" b="1" dirty="0" smtClean="0">
                <a:solidFill>
                  <a:srgbClr val="0070C0"/>
                </a:solidFill>
              </a:rPr>
              <a:t>Todos</a:t>
            </a:r>
            <a:r>
              <a:rPr lang="pt-BR" sz="2400" b="1" dirty="0">
                <a:solidFill>
                  <a:srgbClr val="0070C0"/>
                </a:solidFill>
              </a:rPr>
              <a:t>: Nós te louvamos e te agradecemos </a:t>
            </a:r>
            <a:r>
              <a:rPr lang="pt-BR" sz="2400" b="1" dirty="0" smtClean="0">
                <a:solidFill>
                  <a:srgbClr val="0070C0"/>
                </a:solidFill>
              </a:rPr>
              <a:t>e proclamamos </a:t>
            </a:r>
            <a:r>
              <a:rPr lang="pt-BR" sz="2400" b="1" dirty="0">
                <a:solidFill>
                  <a:srgbClr val="0070C0"/>
                </a:solidFill>
              </a:rPr>
              <a:t>o Reino do amor em nome de </a:t>
            </a:r>
            <a:r>
              <a:rPr lang="pt-BR" sz="2400" b="1" dirty="0" smtClean="0">
                <a:solidFill>
                  <a:srgbClr val="0070C0"/>
                </a:solidFill>
              </a:rPr>
              <a:t>nosso </a:t>
            </a:r>
            <a:r>
              <a:rPr lang="pt-BR" sz="2400" b="1" dirty="0">
                <a:solidFill>
                  <a:srgbClr val="0070C0"/>
                </a:solidFill>
              </a:rPr>
              <a:t>Senhor Jesus Cristo</a:t>
            </a:r>
            <a:r>
              <a:rPr lang="pt-BR" sz="2400" b="1" dirty="0" smtClean="0">
                <a:solidFill>
                  <a:srgbClr val="0070C0"/>
                </a:solidFill>
              </a:rPr>
              <a:t>.</a:t>
            </a:r>
            <a:endParaRPr lang="pt-BR" sz="2400" b="1" dirty="0">
              <a:solidFill>
                <a:srgbClr val="0070C0"/>
              </a:solidFill>
            </a:endParaRPr>
          </a:p>
        </p:txBody>
      </p:sp>
    </p:spTree>
    <p:extLst>
      <p:ext uri="{BB962C8B-B14F-4D97-AF65-F5344CB8AC3E}">
        <p14:creationId xmlns:p14="http://schemas.microsoft.com/office/powerpoint/2010/main" val="28266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5805264"/>
            <a:ext cx="8352929" cy="864096"/>
          </a:xfrm>
        </p:spPr>
        <p:txBody>
          <a:bodyPr>
            <a:noAutofit/>
          </a:bodyPr>
          <a:lstStyle/>
          <a:p>
            <a:r>
              <a:rPr lang="pt-BR" sz="2500" dirty="0">
                <a:solidFill>
                  <a:srgbClr val="002060"/>
                </a:solidFill>
              </a:rPr>
              <a:t>Hino: Salmo </a:t>
            </a:r>
            <a:r>
              <a:rPr lang="pt-BR" sz="2500" dirty="0" err="1">
                <a:solidFill>
                  <a:srgbClr val="002060"/>
                </a:solidFill>
              </a:rPr>
              <a:t>Moj</a:t>
            </a:r>
            <a:r>
              <a:rPr lang="pt-BR" sz="2500" dirty="0">
                <a:solidFill>
                  <a:srgbClr val="002060"/>
                </a:solidFill>
              </a:rPr>
              <a:t>. </a:t>
            </a:r>
            <a:r>
              <a:rPr lang="pt-BR" sz="2500" dirty="0" smtClean="0">
                <a:solidFill>
                  <a:srgbClr val="002060"/>
                </a:solidFill>
              </a:rPr>
              <a:t/>
            </a:r>
            <a:br>
              <a:rPr lang="pt-BR" sz="2500" dirty="0" smtClean="0">
                <a:solidFill>
                  <a:srgbClr val="002060"/>
                </a:solidFill>
              </a:rPr>
            </a:br>
            <a:r>
              <a:rPr lang="pt-BR" sz="1400" b="0" i="1" dirty="0" smtClean="0">
                <a:solidFill>
                  <a:srgbClr val="002060"/>
                </a:solidFill>
              </a:rPr>
              <a:t>(</a:t>
            </a:r>
            <a:r>
              <a:rPr lang="pt-BR" sz="1400" b="0" i="1" dirty="0">
                <a:solidFill>
                  <a:srgbClr val="002060"/>
                </a:solidFill>
              </a:rPr>
              <a:t>Letra: Barbara </a:t>
            </a:r>
            <a:r>
              <a:rPr lang="pt-BR" sz="1400" b="0" i="1" dirty="0" err="1">
                <a:solidFill>
                  <a:srgbClr val="002060"/>
                </a:solidFill>
              </a:rPr>
              <a:t>Wohinz</a:t>
            </a:r>
            <a:r>
              <a:rPr lang="pt-BR" sz="1400" b="0" i="1" dirty="0">
                <a:solidFill>
                  <a:srgbClr val="002060"/>
                </a:solidFill>
              </a:rPr>
              <a:t>, Música: Diana Novak. © Diana Novak</a:t>
            </a:r>
            <a:r>
              <a:rPr lang="pt-BR" sz="1400" b="0" i="1" dirty="0" smtClean="0">
                <a:solidFill>
                  <a:srgbClr val="002060"/>
                </a:solidFill>
              </a:rPr>
              <a:t>)</a:t>
            </a:r>
            <a:endParaRPr lang="pt-BR" sz="1400" b="0" dirty="0">
              <a:solidFill>
                <a:srgbClr val="002060"/>
              </a:solidFill>
            </a:endParaRPr>
          </a:p>
        </p:txBody>
      </p:sp>
      <p:sp>
        <p:nvSpPr>
          <p:cNvPr id="4" name="Espaço Reservado para Conteúdo 3"/>
          <p:cNvSpPr>
            <a:spLocks noGrp="1"/>
          </p:cNvSpPr>
          <p:nvPr>
            <p:ph sz="quarter" idx="13"/>
          </p:nvPr>
        </p:nvSpPr>
        <p:spPr>
          <a:xfrm>
            <a:off x="1115616" y="404664"/>
            <a:ext cx="6984776" cy="4968552"/>
          </a:xfrm>
        </p:spPr>
        <p:txBody>
          <a:bodyPr>
            <a:normAutofit/>
          </a:bodyPr>
          <a:lstStyle/>
          <a:p>
            <a:pPr marL="45720" indent="0">
              <a:buNone/>
            </a:pPr>
            <a:endParaRPr lang="pt-BR" sz="3000" b="1" i="1" dirty="0">
              <a:solidFill>
                <a:schemeClr val="tx1"/>
              </a:solidFill>
            </a:endParaRPr>
          </a:p>
        </p:txBody>
      </p:sp>
    </p:spTree>
    <p:extLst>
      <p:ext uri="{BB962C8B-B14F-4D97-AF65-F5344CB8AC3E}">
        <p14:creationId xmlns:p14="http://schemas.microsoft.com/office/powerpoint/2010/main" val="23594990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379969" y="6165304"/>
            <a:ext cx="6512511" cy="504056"/>
          </a:xfrm>
        </p:spPr>
        <p:txBody>
          <a:bodyPr>
            <a:noAutofit/>
          </a:bodyPr>
          <a:lstStyle/>
          <a:p>
            <a:r>
              <a:rPr lang="pt-BR" sz="2800" dirty="0" smtClean="0">
                <a:solidFill>
                  <a:srgbClr val="002060"/>
                </a:solidFill>
              </a:rPr>
              <a:t>Mulheres da Eslovênia</a:t>
            </a:r>
            <a:endParaRPr lang="pt-BR" sz="2800" dirty="0">
              <a:solidFill>
                <a:srgbClr val="002060"/>
              </a:solidFill>
            </a:endParaRPr>
          </a:p>
        </p:txBody>
      </p:sp>
      <p:sp>
        <p:nvSpPr>
          <p:cNvPr id="4" name="Espaço Reservado para Conteúdo 3"/>
          <p:cNvSpPr>
            <a:spLocks noGrp="1"/>
          </p:cNvSpPr>
          <p:nvPr>
            <p:ph sz="quarter" idx="13"/>
          </p:nvPr>
        </p:nvSpPr>
        <p:spPr>
          <a:xfrm>
            <a:off x="1043608" y="476672"/>
            <a:ext cx="7056784" cy="5616624"/>
          </a:xfrm>
        </p:spPr>
        <p:txBody>
          <a:bodyPr>
            <a:noAutofit/>
          </a:bodyPr>
          <a:lstStyle/>
          <a:p>
            <a:pPr marL="45720" indent="0">
              <a:buNone/>
            </a:pPr>
            <a:r>
              <a:rPr lang="pt-BR" sz="1800" dirty="0" smtClean="0"/>
              <a:t>- Vamos </a:t>
            </a:r>
            <a:r>
              <a:rPr lang="pt-BR" sz="1800" dirty="0"/>
              <a:t>ouvir sobre as experiências de algumas mulheres eslovenas. Com elas, vamos refletir e orar. </a:t>
            </a:r>
            <a:endParaRPr lang="pt-BR" sz="1800" dirty="0" smtClean="0"/>
          </a:p>
          <a:p>
            <a:pPr marL="45720" indent="0">
              <a:buNone/>
            </a:pPr>
            <a:endParaRPr lang="pt-BR" sz="1800" dirty="0" smtClean="0"/>
          </a:p>
          <a:p>
            <a:pPr marL="45720" indent="0">
              <a:buNone/>
            </a:pPr>
            <a:endParaRPr lang="pt-BR" sz="1800" dirty="0"/>
          </a:p>
          <a:p>
            <a:pPr marL="45720" indent="0">
              <a:buNone/>
            </a:pPr>
            <a:endParaRPr lang="pt-BR" sz="1800" dirty="0" smtClean="0"/>
          </a:p>
          <a:p>
            <a:pPr marL="45720" indent="0">
              <a:buNone/>
            </a:pPr>
            <a:endParaRPr lang="pt-BR" sz="1800" dirty="0"/>
          </a:p>
          <a:p>
            <a:pPr marL="45720" indent="0">
              <a:buNone/>
            </a:pPr>
            <a:endParaRPr lang="pt-BR" sz="1800" dirty="0" smtClean="0"/>
          </a:p>
          <a:p>
            <a:pPr marL="45720" indent="0">
              <a:buNone/>
            </a:pPr>
            <a:endParaRPr lang="pt-BR" sz="1800" dirty="0"/>
          </a:p>
          <a:p>
            <a:pPr marL="45720" indent="0">
              <a:buNone/>
            </a:pPr>
            <a:endParaRPr lang="pt-BR" sz="1800" dirty="0" smtClean="0"/>
          </a:p>
          <a:p>
            <a:pPr marL="45720" indent="0">
              <a:buNone/>
            </a:pPr>
            <a:endParaRPr lang="pt-BR" sz="1800" dirty="0"/>
          </a:p>
          <a:p>
            <a:pPr marL="45720" indent="0">
              <a:buNone/>
            </a:pPr>
            <a:endParaRPr lang="pt-BR" sz="1800" dirty="0" smtClean="0"/>
          </a:p>
          <a:p>
            <a:pPr marL="45720" indent="0">
              <a:buNone/>
            </a:pPr>
            <a:endParaRPr lang="pt-BR" sz="1800" dirty="0"/>
          </a:p>
          <a:p>
            <a:pPr marL="45720" indent="0">
              <a:buNone/>
            </a:pPr>
            <a:endParaRPr lang="pt-BR" sz="1800" dirty="0" smtClean="0"/>
          </a:p>
          <a:p>
            <a:pPr marL="45720" indent="0">
              <a:buNone/>
            </a:pPr>
            <a:r>
              <a:rPr lang="pt-BR" sz="1800" dirty="0" smtClean="0"/>
              <a:t>- Primeiro</a:t>
            </a:r>
            <a:r>
              <a:rPr lang="pt-BR" sz="1800" dirty="0"/>
              <a:t>, ouçamos Marieta, que nasceu no final da Segunda Guerra Mundial quando o seu país fazia parte da Iugoslávia, uma república socialista marxista.</a:t>
            </a:r>
          </a:p>
        </p:txBody>
      </p:sp>
      <p:pic>
        <p:nvPicPr>
          <p:cNvPr id="6146" name="Picture 2" descr="C:\Users\paul.beyer\Desktop\DMO\MATERIAL COMPLEMENTAR\41 Writer country workshop ©Tanja Povsnar.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73" t="15427" r="3949" b="5157"/>
          <a:stretch/>
        </p:blipFill>
        <p:spPr bwMode="auto">
          <a:xfrm>
            <a:off x="1115616" y="1196752"/>
            <a:ext cx="6840760" cy="3841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26112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539552" y="476672"/>
            <a:ext cx="4536504" cy="5616624"/>
          </a:xfrm>
        </p:spPr>
        <p:txBody>
          <a:bodyPr>
            <a:noAutofit/>
          </a:bodyPr>
          <a:lstStyle/>
          <a:p>
            <a:pPr marL="45720" indent="0">
              <a:buNone/>
            </a:pPr>
            <a:r>
              <a:rPr lang="pt-BR" sz="1600" i="1" dirty="0" smtClean="0"/>
              <a:t>- Meu </a:t>
            </a:r>
            <a:r>
              <a:rPr lang="pt-BR" sz="1600" i="1" dirty="0"/>
              <a:t>nome é “Mar-</a:t>
            </a:r>
            <a:r>
              <a:rPr lang="pt-BR" sz="1600" i="1" dirty="0" err="1"/>
              <a:t>yeta</a:t>
            </a:r>
            <a:r>
              <a:rPr lang="pt-BR" sz="1600" i="1" dirty="0"/>
              <a:t>”. Minha mãe, que acabava de ficar viúva, e minha avó me ensinaram a orar enquanto compartilhavam sua fé comigo. Naquela época, nosso país era um estado socialista-comunista, onde as pessoas religiosas eram consideradas cidadãs de segunda classe. Quando terminei a escola, não pude conseguir uma bolsa de estudante e não tinha outras fontes de financiamento que me permitissem estudar. Eu fui para o exterior, assim como muitos outros trabalhadores da antiga Iugoslávia. Na Suíça, encontrei um emprego, mas senti fortemente como os trabalhadores estrangeiros eram menosprezados. Depois de me aposentar, meu marido e eu voltamos para casa. Eu estou muito feliz por termos sido acolhidos na comunidade da minha igreja nativa e tento compartilhar minha felicidade com trabalho voluntário, e também participando do Dia Mundial de Oração. </a:t>
            </a:r>
          </a:p>
          <a:p>
            <a:pPr>
              <a:buFontTx/>
              <a:buChar char="-"/>
            </a:pPr>
            <a:endParaRPr lang="pt-BR" sz="1600" dirty="0"/>
          </a:p>
          <a:p>
            <a:pPr marL="45720" indent="0">
              <a:buNone/>
            </a:pPr>
            <a:endParaRPr lang="pt-BR" sz="1600" b="1" dirty="0" smtClean="0"/>
          </a:p>
          <a:p>
            <a:pPr marL="45720" indent="0">
              <a:buNone/>
            </a:pPr>
            <a:r>
              <a:rPr lang="pt-BR" sz="1600" dirty="0"/>
              <a:t> </a:t>
            </a:r>
          </a:p>
        </p:txBody>
      </p:sp>
      <p:pic>
        <p:nvPicPr>
          <p:cNvPr id="11266" name="Picture 2" descr="C:\Users\paul.beyer\Desktop\yugoslavia-peoples-army-tank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9222" y="3501008"/>
            <a:ext cx="4572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descr="C:\Users\paul.beyer\Desktop\images.jpg"/>
          <p:cNvPicPr>
            <a:picLocks noChangeAspect="1" noChangeArrowheads="1"/>
          </p:cNvPicPr>
          <p:nvPr/>
        </p:nvPicPr>
        <p:blipFill rotWithShape="1">
          <a:blip r:embed="rId3">
            <a:extLst>
              <a:ext uri="{28A0092B-C50C-407E-A947-70E740481C1C}">
                <a14:useLocalDpi xmlns:a14="http://schemas.microsoft.com/office/drawing/2010/main" val="0"/>
              </a:ext>
            </a:extLst>
          </a:blip>
          <a:srcRect l="10300"/>
          <a:stretch/>
        </p:blipFill>
        <p:spPr bwMode="auto">
          <a:xfrm>
            <a:off x="5259222" y="-2018"/>
            <a:ext cx="4572000" cy="34982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87591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539552" y="476672"/>
            <a:ext cx="8064896" cy="5616624"/>
          </a:xfrm>
        </p:spPr>
        <p:txBody>
          <a:bodyPr>
            <a:noAutofit/>
          </a:bodyPr>
          <a:lstStyle/>
          <a:p>
            <a:pPr marL="45720" indent="0">
              <a:buNone/>
            </a:pPr>
            <a:r>
              <a:rPr lang="pt-BR" sz="1800" dirty="0" smtClean="0"/>
              <a:t>- Nós</a:t>
            </a:r>
            <a:r>
              <a:rPr lang="pt-BR" sz="1800" dirty="0"/>
              <a:t>, eslovenos, experimentamos o que significa ser um refugiado e um trabalhador emigrante. No final da Segunda Guerra Mundial, muitos tiveram que sair de seu país, seja por sua oposição ao comunismo ou para encontrar trabalho no exterior, para que suas famílias pudessem sobreviver. Temos de confessar que agora nós tendemos a esquecer essa experiência quando ela se refere as nossas atitudes em relação às pessoas que tiveram que deixar seus próprios lares destruídos em busca de paz e de uma vida melhor.</a:t>
            </a:r>
          </a:p>
          <a:p>
            <a:pPr marL="45720" indent="0">
              <a:buNone/>
            </a:pPr>
            <a:endParaRPr lang="pt-BR" sz="1800" dirty="0" smtClean="0"/>
          </a:p>
          <a:p>
            <a:pPr marL="45720" indent="0">
              <a:buNone/>
            </a:pPr>
            <a:r>
              <a:rPr lang="pt-BR" sz="2400" b="1" dirty="0" smtClean="0">
                <a:solidFill>
                  <a:srgbClr val="0070C0"/>
                </a:solidFill>
              </a:rPr>
              <a:t>Todos</a:t>
            </a:r>
            <a:r>
              <a:rPr lang="pt-BR" sz="2400" b="1" dirty="0">
                <a:solidFill>
                  <a:srgbClr val="0070C0"/>
                </a:solidFill>
              </a:rPr>
              <a:t>: Deus misericordioso, perdoa-nos quando nos silenciamos diante das injustiças.</a:t>
            </a:r>
          </a:p>
        </p:txBody>
      </p:sp>
    </p:spTree>
    <p:extLst>
      <p:ext uri="{BB962C8B-B14F-4D97-AF65-F5344CB8AC3E}">
        <p14:creationId xmlns:p14="http://schemas.microsoft.com/office/powerpoint/2010/main" val="21494094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p:cNvSpPr>
            <a:spLocks noGrp="1"/>
          </p:cNvSpPr>
          <p:nvPr>
            <p:ph type="title"/>
          </p:nvPr>
        </p:nvSpPr>
        <p:spPr>
          <a:xfrm>
            <a:off x="539552" y="5805264"/>
            <a:ext cx="8352929" cy="864096"/>
          </a:xfrm>
        </p:spPr>
        <p:txBody>
          <a:bodyPr>
            <a:noAutofit/>
          </a:bodyPr>
          <a:lstStyle/>
          <a:p>
            <a:r>
              <a:rPr lang="pt-BR" sz="2500" dirty="0">
                <a:solidFill>
                  <a:srgbClr val="002060"/>
                </a:solidFill>
              </a:rPr>
              <a:t>Hino: Le mi. </a:t>
            </a:r>
            <a:r>
              <a:rPr lang="pt-BR" sz="2500" dirty="0" smtClean="0">
                <a:solidFill>
                  <a:srgbClr val="002060"/>
                </a:solidFill>
              </a:rPr>
              <a:t/>
            </a:r>
            <a:br>
              <a:rPr lang="pt-BR" sz="2500" dirty="0" smtClean="0">
                <a:solidFill>
                  <a:srgbClr val="002060"/>
                </a:solidFill>
              </a:rPr>
            </a:br>
            <a:r>
              <a:rPr lang="pt-BR" sz="1400" b="0" i="1" dirty="0">
                <a:solidFill>
                  <a:srgbClr val="002060"/>
                </a:solidFill>
              </a:rPr>
              <a:t>(Letra: Barbara </a:t>
            </a:r>
            <a:r>
              <a:rPr lang="pt-BR" sz="1400" b="0" i="1" dirty="0" err="1">
                <a:solidFill>
                  <a:srgbClr val="002060"/>
                </a:solidFill>
              </a:rPr>
              <a:t>Wohinz</a:t>
            </a:r>
            <a:r>
              <a:rPr lang="pt-BR" sz="1400" b="0" i="1" dirty="0">
                <a:solidFill>
                  <a:srgbClr val="002060"/>
                </a:solidFill>
              </a:rPr>
              <a:t>, Música: Diana Novak. © Diana Novak)</a:t>
            </a:r>
            <a:br>
              <a:rPr lang="pt-BR" sz="1400" b="0" i="1" dirty="0">
                <a:solidFill>
                  <a:srgbClr val="002060"/>
                </a:solidFill>
              </a:rPr>
            </a:br>
            <a:endParaRPr lang="pt-BR" sz="1400" b="0" dirty="0">
              <a:solidFill>
                <a:srgbClr val="002060"/>
              </a:solidFill>
            </a:endParaRPr>
          </a:p>
        </p:txBody>
      </p:sp>
      <p:sp>
        <p:nvSpPr>
          <p:cNvPr id="6" name="Espaço Reservado para Conteúdo 3"/>
          <p:cNvSpPr>
            <a:spLocks noGrp="1"/>
          </p:cNvSpPr>
          <p:nvPr>
            <p:ph sz="quarter" idx="13"/>
          </p:nvPr>
        </p:nvSpPr>
        <p:spPr>
          <a:xfrm>
            <a:off x="1115616" y="404664"/>
            <a:ext cx="6984776" cy="4968552"/>
          </a:xfrm>
        </p:spPr>
        <p:txBody>
          <a:bodyPr>
            <a:normAutofit/>
          </a:bodyPr>
          <a:lstStyle/>
          <a:p>
            <a:pPr marL="45720" indent="0">
              <a:buNone/>
            </a:pPr>
            <a:endParaRPr lang="pt-BR" sz="3000" b="1" i="1" dirty="0">
              <a:solidFill>
                <a:schemeClr val="tx1"/>
              </a:solidFill>
            </a:endParaRPr>
          </a:p>
        </p:txBody>
      </p:sp>
    </p:spTree>
    <p:extLst>
      <p:ext uri="{BB962C8B-B14F-4D97-AF65-F5344CB8AC3E}">
        <p14:creationId xmlns:p14="http://schemas.microsoft.com/office/powerpoint/2010/main" val="33417536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4427984" y="476672"/>
            <a:ext cx="4536504" cy="5616624"/>
          </a:xfrm>
        </p:spPr>
        <p:txBody>
          <a:bodyPr>
            <a:noAutofit/>
          </a:bodyPr>
          <a:lstStyle/>
          <a:p>
            <a:pPr marL="45720" indent="0">
              <a:buNone/>
            </a:pPr>
            <a:r>
              <a:rPr lang="pt-BR" sz="1600" dirty="0" smtClean="0"/>
              <a:t>- Vamos </a:t>
            </a:r>
            <a:r>
              <a:rPr lang="pt-BR" sz="1600" dirty="0"/>
              <a:t>ouvir </a:t>
            </a:r>
            <a:r>
              <a:rPr lang="pt-BR" sz="1600" dirty="0" err="1"/>
              <a:t>Mojca</a:t>
            </a:r>
            <a:r>
              <a:rPr lang="pt-BR" sz="1600" dirty="0"/>
              <a:t>, uma jovem que cresceu no recém estabelecido estado da Eslovênia após a independência em 1991</a:t>
            </a:r>
            <a:r>
              <a:rPr lang="pt-BR" sz="1600" dirty="0" smtClean="0"/>
              <a:t>.</a:t>
            </a:r>
          </a:p>
          <a:p>
            <a:pPr marL="45720" indent="0">
              <a:buNone/>
            </a:pPr>
            <a:endParaRPr lang="pt-BR" sz="1600" dirty="0"/>
          </a:p>
          <a:p>
            <a:pPr marL="45720" indent="0">
              <a:buNone/>
            </a:pPr>
            <a:r>
              <a:rPr lang="pt-BR" sz="1600" i="1" dirty="0" smtClean="0"/>
              <a:t>- Meu </a:t>
            </a:r>
            <a:r>
              <a:rPr lang="pt-BR" sz="1600" i="1" dirty="0"/>
              <a:t>nome é “</a:t>
            </a:r>
            <a:r>
              <a:rPr lang="pt-BR" sz="1600" i="1" dirty="0" err="1"/>
              <a:t>Moy-tsa</a:t>
            </a:r>
            <a:r>
              <a:rPr lang="pt-BR" sz="1600" i="1" dirty="0"/>
              <a:t>”. Tenho trinta e quatro anos de idade. Eu pude estudar, uma vez que na Eslovênia o ensino médio é gratuito. Quando eu tinha vinte e um anos, me apaixonei e fiquei grávida, mas meu namorado me deixou. Foi muito difícil continuar os estudos, mas recebi apoio da minha família. Eu estava entre os melhores estudantes da minha classe. Eu criei meu filho, e tive um segundo filho com meu marido, que aceitou meu primeiro como seu. Eu sou pesquisadora em um instituto científico. Contudo, eu desejo que o equilíbrio entre os cuidados familiares e o trabalho seja mais favorável às famílias e menos restritivo às mulheres no seu local de trabalho. Apesar da igualdade jurídica total, as mulheres ainda têm que suportar uma jornada dupla de trabalho. </a:t>
            </a:r>
          </a:p>
          <a:p>
            <a:pPr marL="45720" indent="0">
              <a:buNone/>
            </a:pPr>
            <a:r>
              <a:rPr lang="pt-BR" sz="1600" dirty="0"/>
              <a:t> </a:t>
            </a:r>
          </a:p>
        </p:txBody>
      </p:sp>
      <p:pic>
        <p:nvPicPr>
          <p:cNvPr id="10242" name="Picture 2" descr="C:\Users\paul.beyer\Desktop\labortaorij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642397" y="-27383"/>
            <a:ext cx="4755500" cy="3168352"/>
          </a:xfrm>
          <a:prstGeom prst="rect">
            <a:avLst/>
          </a:prstGeom>
          <a:noFill/>
          <a:extLst>
            <a:ext uri="{909E8E84-426E-40DD-AFC4-6F175D3DCCD1}">
              <a14:hiddenFill xmlns:a14="http://schemas.microsoft.com/office/drawing/2010/main">
                <a:solidFill>
                  <a:srgbClr val="FFFFFF"/>
                </a:solidFill>
              </a14:hiddenFill>
            </a:ext>
          </a:extLst>
        </p:spPr>
      </p:pic>
      <p:pic>
        <p:nvPicPr>
          <p:cNvPr id="10243" name="Picture 3" descr="C:\Users\paul.beyer\Desktop\liubliana-x1.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8529"/>
          <a:stretch/>
        </p:blipFill>
        <p:spPr bwMode="auto">
          <a:xfrm>
            <a:off x="-1044624" y="3140969"/>
            <a:ext cx="5157727" cy="3744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00366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539552" y="476672"/>
            <a:ext cx="8064896" cy="5616624"/>
          </a:xfrm>
        </p:spPr>
        <p:txBody>
          <a:bodyPr>
            <a:noAutofit/>
          </a:bodyPr>
          <a:lstStyle/>
          <a:p>
            <a:pPr>
              <a:buFontTx/>
              <a:buChar char="-"/>
            </a:pPr>
            <a:r>
              <a:rPr lang="pt-BR" dirty="0" smtClean="0"/>
              <a:t>Nós </a:t>
            </a:r>
            <a:r>
              <a:rPr lang="pt-BR" dirty="0"/>
              <a:t>damos graças por todas aquelas mulheres que superaram as barreiras para criar seus filhos em meio à adversidade. Nós te agradecemos, Deus, pelas comunidades que cercam as mulheres e crianças com amor</a:t>
            </a:r>
            <a:r>
              <a:rPr lang="pt-BR" dirty="0" smtClean="0"/>
              <a:t>.</a:t>
            </a:r>
          </a:p>
          <a:p>
            <a:pPr>
              <a:buFontTx/>
              <a:buChar char="-"/>
            </a:pPr>
            <a:endParaRPr lang="pt-BR" sz="1800" dirty="0"/>
          </a:p>
          <a:p>
            <a:pPr marL="45720" indent="0">
              <a:buNone/>
            </a:pPr>
            <a:r>
              <a:rPr lang="pt-BR" sz="2400" b="1" dirty="0">
                <a:solidFill>
                  <a:srgbClr val="0070C0"/>
                </a:solidFill>
              </a:rPr>
              <a:t>Todos: Obrigado, amoroso Deus.</a:t>
            </a:r>
          </a:p>
          <a:p>
            <a:pPr marL="45720" indent="0">
              <a:buNone/>
            </a:pPr>
            <a:endParaRPr lang="pt-BR" sz="1800" dirty="0" smtClean="0"/>
          </a:p>
        </p:txBody>
      </p:sp>
      <p:sp>
        <p:nvSpPr>
          <p:cNvPr id="5" name="Título 1"/>
          <p:cNvSpPr>
            <a:spLocks noGrp="1"/>
          </p:cNvSpPr>
          <p:nvPr>
            <p:ph type="title"/>
          </p:nvPr>
        </p:nvSpPr>
        <p:spPr>
          <a:xfrm>
            <a:off x="539552" y="5805264"/>
            <a:ext cx="8352929" cy="864096"/>
          </a:xfrm>
        </p:spPr>
        <p:txBody>
          <a:bodyPr>
            <a:noAutofit/>
          </a:bodyPr>
          <a:lstStyle/>
          <a:p>
            <a:r>
              <a:rPr lang="pt-BR" sz="2500" dirty="0">
                <a:solidFill>
                  <a:srgbClr val="002060"/>
                </a:solidFill>
              </a:rPr>
              <a:t>Hino: Le mi. </a:t>
            </a:r>
            <a:r>
              <a:rPr lang="pt-BR" sz="2500" dirty="0" smtClean="0">
                <a:solidFill>
                  <a:srgbClr val="002060"/>
                </a:solidFill>
              </a:rPr>
              <a:t/>
            </a:r>
            <a:br>
              <a:rPr lang="pt-BR" sz="2500" dirty="0" smtClean="0">
                <a:solidFill>
                  <a:srgbClr val="002060"/>
                </a:solidFill>
              </a:rPr>
            </a:br>
            <a:r>
              <a:rPr lang="pt-BR" sz="1400" b="0" i="1" dirty="0">
                <a:solidFill>
                  <a:srgbClr val="002060"/>
                </a:solidFill>
              </a:rPr>
              <a:t>(Letra: Barbara </a:t>
            </a:r>
            <a:r>
              <a:rPr lang="pt-BR" sz="1400" b="0" i="1" dirty="0" err="1">
                <a:solidFill>
                  <a:srgbClr val="002060"/>
                </a:solidFill>
              </a:rPr>
              <a:t>Wohinz</a:t>
            </a:r>
            <a:r>
              <a:rPr lang="pt-BR" sz="1400" b="0" i="1" dirty="0">
                <a:solidFill>
                  <a:srgbClr val="002060"/>
                </a:solidFill>
              </a:rPr>
              <a:t>, Música: Diana Novak. © Diana Novak)</a:t>
            </a:r>
            <a:br>
              <a:rPr lang="pt-BR" sz="1400" b="0" i="1" dirty="0">
                <a:solidFill>
                  <a:srgbClr val="002060"/>
                </a:solidFill>
              </a:rPr>
            </a:br>
            <a:endParaRPr lang="pt-BR" sz="1400" b="0" dirty="0">
              <a:solidFill>
                <a:srgbClr val="002060"/>
              </a:solidFill>
            </a:endParaRPr>
          </a:p>
        </p:txBody>
      </p:sp>
    </p:spTree>
    <p:extLst>
      <p:ext uri="{BB962C8B-B14F-4D97-AF65-F5344CB8AC3E}">
        <p14:creationId xmlns:p14="http://schemas.microsoft.com/office/powerpoint/2010/main" val="42448049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Users\paul.beyer\Desktop\farm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9222" y="4077072"/>
            <a:ext cx="7839076" cy="2850573"/>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C:\Users\paul.beyer\Desktop\Slovenia,_Store_Prov,_Kindly_Old_Woman,_2006,_IMG_785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9221" y="-792815"/>
            <a:ext cx="3884779" cy="5445951"/>
          </a:xfrm>
          <a:prstGeom prst="rect">
            <a:avLst/>
          </a:prstGeom>
          <a:noFill/>
          <a:extLst>
            <a:ext uri="{909E8E84-426E-40DD-AFC4-6F175D3DCCD1}">
              <a14:hiddenFill xmlns:a14="http://schemas.microsoft.com/office/drawing/2010/main">
                <a:solidFill>
                  <a:srgbClr val="FFFFFF"/>
                </a:solidFill>
              </a14:hiddenFill>
            </a:ext>
          </a:extLst>
        </p:spPr>
      </p:pic>
      <p:sp>
        <p:nvSpPr>
          <p:cNvPr id="4" name="Espaço Reservado para Conteúdo 3"/>
          <p:cNvSpPr>
            <a:spLocks noGrp="1"/>
          </p:cNvSpPr>
          <p:nvPr>
            <p:ph sz="quarter" idx="13"/>
          </p:nvPr>
        </p:nvSpPr>
        <p:spPr>
          <a:xfrm>
            <a:off x="539552" y="476672"/>
            <a:ext cx="4536504" cy="5616624"/>
          </a:xfrm>
        </p:spPr>
        <p:txBody>
          <a:bodyPr>
            <a:noAutofit/>
          </a:bodyPr>
          <a:lstStyle/>
          <a:p>
            <a:pPr marL="45720" indent="0">
              <a:buNone/>
            </a:pPr>
            <a:r>
              <a:rPr lang="pt-BR" sz="1600" dirty="0" smtClean="0"/>
              <a:t>- Vamos </a:t>
            </a:r>
            <a:r>
              <a:rPr lang="pt-BR" sz="1600" dirty="0"/>
              <a:t>ouvir </a:t>
            </a:r>
            <a:r>
              <a:rPr lang="pt-BR" sz="1600" dirty="0" err="1"/>
              <a:t>Marija</a:t>
            </a:r>
            <a:r>
              <a:rPr lang="pt-BR" sz="1600" dirty="0"/>
              <a:t>, uma senhora de oitenta anos, que vive no campo.</a:t>
            </a:r>
          </a:p>
          <a:p>
            <a:pPr marL="45720" indent="0">
              <a:buNone/>
            </a:pPr>
            <a:endParaRPr lang="pt-BR" sz="1600" i="1" dirty="0" smtClean="0"/>
          </a:p>
          <a:p>
            <a:pPr marL="45720" indent="0">
              <a:buNone/>
            </a:pPr>
            <a:r>
              <a:rPr lang="pt-BR" sz="1600" i="1" dirty="0" smtClean="0"/>
              <a:t>- </a:t>
            </a:r>
            <a:r>
              <a:rPr lang="pt-BR" sz="1600" i="1" dirty="0"/>
              <a:t>Meu nome é “Maria”. Já tenho mais de oitenta anos e moro com a família do meu filho. Meu filho e minha nora estão desempregados. Minha modesta pensão do meu trabalho em uma fábrica é o que sustenta minha família. Nós produzimos o alimento para nosso consumo em nossa pequena fazenda. Em uma fazenda vizinha à nossa vive uma senhora sozinha numa casa grande. Seus filhos se mudaram para a cidade em busca de empregos e ela não tem mais como manter sua propriedade.</a:t>
            </a:r>
          </a:p>
          <a:p>
            <a:pPr marL="45720" indent="0">
              <a:buNone/>
            </a:pPr>
            <a:endParaRPr lang="pt-BR" sz="1600" i="1" dirty="0"/>
          </a:p>
          <a:p>
            <a:pPr marL="45720" indent="0">
              <a:buNone/>
            </a:pPr>
            <a:endParaRPr lang="pt-BR" sz="1600" dirty="0"/>
          </a:p>
        </p:txBody>
      </p:sp>
    </p:spTree>
    <p:extLst>
      <p:ext uri="{BB962C8B-B14F-4D97-AF65-F5344CB8AC3E}">
        <p14:creationId xmlns:p14="http://schemas.microsoft.com/office/powerpoint/2010/main" val="42541795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539552" y="476672"/>
            <a:ext cx="8064896" cy="5616624"/>
          </a:xfrm>
        </p:spPr>
        <p:txBody>
          <a:bodyPr>
            <a:noAutofit/>
          </a:bodyPr>
          <a:lstStyle/>
          <a:p>
            <a:pPr>
              <a:buFontTx/>
              <a:buChar char="-"/>
            </a:pPr>
            <a:r>
              <a:rPr lang="pt-BR" sz="1800" dirty="0" smtClean="0"/>
              <a:t>Nós </a:t>
            </a:r>
            <a:r>
              <a:rPr lang="pt-BR" sz="1800" dirty="0"/>
              <a:t>reconhecemos que em muitos lugares os pais idosos e as pessoas idosas não estão recebendo o cuidado e a atenção que merecem. Eles se sentem isolados e precisam de encorajamento e união. Nós deveríamos desenvolver iniciativas para a cooperação entre gerações. Nós somos agradecidas aos nossos avôs e avós, que nos ajudaram a manter nossa fé cristã viva</a:t>
            </a:r>
            <a:r>
              <a:rPr lang="pt-BR" sz="1800" dirty="0" smtClean="0"/>
              <a:t>.</a:t>
            </a:r>
          </a:p>
          <a:p>
            <a:pPr marL="45720" indent="0">
              <a:buNone/>
            </a:pPr>
            <a:endParaRPr lang="pt-BR" sz="1800" dirty="0"/>
          </a:p>
          <a:p>
            <a:pPr marL="45720" indent="0">
              <a:buNone/>
            </a:pPr>
            <a:r>
              <a:rPr lang="pt-BR" sz="2400" b="1" dirty="0" smtClean="0">
                <a:solidFill>
                  <a:srgbClr val="0070C0"/>
                </a:solidFill>
              </a:rPr>
              <a:t>Todos</a:t>
            </a:r>
            <a:r>
              <a:rPr lang="pt-BR" sz="2400" b="1" dirty="0">
                <a:solidFill>
                  <a:srgbClr val="0070C0"/>
                </a:solidFill>
              </a:rPr>
              <a:t>: Obrigado, afetuoso Criador.</a:t>
            </a:r>
          </a:p>
          <a:p>
            <a:pPr marL="45720" indent="0">
              <a:buNone/>
            </a:pPr>
            <a:endParaRPr lang="pt-BR" sz="1800" dirty="0" smtClean="0"/>
          </a:p>
        </p:txBody>
      </p:sp>
      <p:sp>
        <p:nvSpPr>
          <p:cNvPr id="5" name="Título 1"/>
          <p:cNvSpPr>
            <a:spLocks noGrp="1"/>
          </p:cNvSpPr>
          <p:nvPr>
            <p:ph type="title"/>
          </p:nvPr>
        </p:nvSpPr>
        <p:spPr>
          <a:xfrm>
            <a:off x="539552" y="5805264"/>
            <a:ext cx="8352929" cy="864096"/>
          </a:xfrm>
        </p:spPr>
        <p:txBody>
          <a:bodyPr>
            <a:noAutofit/>
          </a:bodyPr>
          <a:lstStyle/>
          <a:p>
            <a:r>
              <a:rPr lang="pt-BR" sz="2500" dirty="0">
                <a:solidFill>
                  <a:srgbClr val="002060"/>
                </a:solidFill>
              </a:rPr>
              <a:t>Hino: Le mi. </a:t>
            </a:r>
            <a:r>
              <a:rPr lang="pt-BR" sz="2500" dirty="0" smtClean="0">
                <a:solidFill>
                  <a:srgbClr val="002060"/>
                </a:solidFill>
              </a:rPr>
              <a:t/>
            </a:r>
            <a:br>
              <a:rPr lang="pt-BR" sz="2500" dirty="0" smtClean="0">
                <a:solidFill>
                  <a:srgbClr val="002060"/>
                </a:solidFill>
              </a:rPr>
            </a:br>
            <a:r>
              <a:rPr lang="pt-BR" sz="1400" b="0" i="1" dirty="0">
                <a:solidFill>
                  <a:srgbClr val="002060"/>
                </a:solidFill>
              </a:rPr>
              <a:t>(Letra: Barbara </a:t>
            </a:r>
            <a:r>
              <a:rPr lang="pt-BR" sz="1400" b="0" i="1" dirty="0" err="1">
                <a:solidFill>
                  <a:srgbClr val="002060"/>
                </a:solidFill>
              </a:rPr>
              <a:t>Wohinz</a:t>
            </a:r>
            <a:r>
              <a:rPr lang="pt-BR" sz="1400" b="0" i="1" dirty="0">
                <a:solidFill>
                  <a:srgbClr val="002060"/>
                </a:solidFill>
              </a:rPr>
              <a:t>, Música: Diana Novak. © Diana Novak)</a:t>
            </a:r>
            <a:br>
              <a:rPr lang="pt-BR" sz="1400" b="0" i="1" dirty="0">
                <a:solidFill>
                  <a:srgbClr val="002060"/>
                </a:solidFill>
              </a:rPr>
            </a:br>
            <a:endParaRPr lang="pt-BR" sz="1400" b="0" dirty="0">
              <a:solidFill>
                <a:srgbClr val="002060"/>
              </a:solidFill>
            </a:endParaRPr>
          </a:p>
        </p:txBody>
      </p:sp>
    </p:spTree>
    <p:extLst>
      <p:ext uri="{BB962C8B-B14F-4D97-AF65-F5344CB8AC3E}">
        <p14:creationId xmlns:p14="http://schemas.microsoft.com/office/powerpoint/2010/main" val="39719545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4427984" y="332656"/>
            <a:ext cx="4536504" cy="5616624"/>
          </a:xfrm>
        </p:spPr>
        <p:txBody>
          <a:bodyPr>
            <a:noAutofit/>
          </a:bodyPr>
          <a:lstStyle/>
          <a:p>
            <a:pPr marL="45720" indent="0">
              <a:buNone/>
            </a:pPr>
            <a:r>
              <a:rPr lang="pt-BR" sz="1600" dirty="0" smtClean="0"/>
              <a:t>- Vamos </a:t>
            </a:r>
            <a:r>
              <a:rPr lang="pt-BR" sz="1600" dirty="0"/>
              <a:t>ouvir uma mãe de quarenta anos com dois filhos, cuja vida foi fortemente afetada pelo alcoolismo</a:t>
            </a:r>
            <a:r>
              <a:rPr lang="pt-BR" sz="1600" dirty="0" smtClean="0"/>
              <a:t>.</a:t>
            </a:r>
          </a:p>
          <a:p>
            <a:pPr marL="45720" indent="0">
              <a:buNone/>
            </a:pPr>
            <a:endParaRPr lang="pt-BR" sz="1000" dirty="0"/>
          </a:p>
          <a:p>
            <a:pPr marL="45720" indent="0">
              <a:buNone/>
            </a:pPr>
            <a:r>
              <a:rPr lang="pt-BR" sz="1600" i="1" dirty="0" smtClean="0"/>
              <a:t>- Meu </a:t>
            </a:r>
            <a:r>
              <a:rPr lang="pt-BR" sz="1600" i="1" dirty="0"/>
              <a:t>nome é Ema. Eu nasci em uma família onde havia muito abuso de álcool, meu pai frequentemente estava bêbado e era violento, e minha mãe também bebia. Eu jurei que meus filhos nunca deveriam sofrer assim, e é por isso que eu nunca bebo álcool. Eu me casei e com meu marido construímos uma casa. Temos dois filhos, que estão agora na escola. Então meu marido perdeu seu emprego porque sua empresa faliu e ele começou a beber. Ele se tornou violento comigo e com as crianças. Eu não sabia o que fazer. Eu não gostava de trazer meus filhos para casa para ver um pai bêbado, embora ele fosse muito afetuoso com eles quando estava sóbrio. Então ele me prometia qualquer coisa, mas não concordava em sair e buscar ajuda. Eu oro a Deus para que ele enfrente o seu vício com a confiança de que nossas vidas melhorarão</a:t>
            </a:r>
            <a:r>
              <a:rPr lang="pt-BR" sz="1600" i="1" dirty="0" smtClean="0"/>
              <a:t>.</a:t>
            </a:r>
            <a:endParaRPr lang="pt-BR" sz="1600" i="1" dirty="0"/>
          </a:p>
        </p:txBody>
      </p:sp>
      <p:pic>
        <p:nvPicPr>
          <p:cNvPr id="8194" name="Picture 2" descr="C:\Users\paul.beyer\Desktop\ex-sanatorio-urbex-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044624" y="2975226"/>
            <a:ext cx="5157728" cy="4126182"/>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descr="C:\Users\paul.beyer\Desktop\395x265a8d265abb17c61693ac58bec426ea8bf1376252778-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277" y="-27384"/>
            <a:ext cx="4496531"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214592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539552" y="476672"/>
            <a:ext cx="8064896" cy="5616624"/>
          </a:xfrm>
        </p:spPr>
        <p:txBody>
          <a:bodyPr>
            <a:noAutofit/>
          </a:bodyPr>
          <a:lstStyle/>
          <a:p>
            <a:pPr>
              <a:buFontTx/>
              <a:buChar char="-"/>
            </a:pPr>
            <a:r>
              <a:rPr lang="pt-BR" sz="1800" dirty="0" smtClean="0"/>
              <a:t>Nós </a:t>
            </a:r>
            <a:r>
              <a:rPr lang="pt-BR" sz="1800" dirty="0"/>
              <a:t>negligenciamos reconhecer os efeitos destrutivos do álcool em nossas vidas pessoais. Às vezes, ele faz com que crianças e mulheres se tornem vítimas de violência. Oramos pelos jovens que, como os adultos, estão usando álcool para se divertir ou lidar com a angústia. Senhor, oramos por todas as famílias que enfrentam alcoolismo e abuso de álcool. Que todos possam ouvir e aceitar com alegria o convite ao teu banquete</a:t>
            </a:r>
            <a:r>
              <a:rPr lang="pt-BR" sz="1800" dirty="0" smtClean="0"/>
              <a:t>.</a:t>
            </a:r>
          </a:p>
          <a:p>
            <a:pPr>
              <a:buFontTx/>
              <a:buChar char="-"/>
            </a:pPr>
            <a:endParaRPr lang="pt-BR" sz="1800" dirty="0"/>
          </a:p>
          <a:p>
            <a:pPr marL="45720" indent="0">
              <a:buNone/>
            </a:pPr>
            <a:r>
              <a:rPr lang="pt-BR" sz="2400" b="1" dirty="0">
                <a:solidFill>
                  <a:srgbClr val="0070C0"/>
                </a:solidFill>
              </a:rPr>
              <a:t>Todos: Deus, abre nossos corações, nos faça mais compassivos e compreensivos.</a:t>
            </a:r>
          </a:p>
          <a:p>
            <a:pPr marL="45720" indent="0">
              <a:buNone/>
            </a:pPr>
            <a:endParaRPr lang="pt-BR" sz="1800" dirty="0" smtClean="0"/>
          </a:p>
        </p:txBody>
      </p:sp>
      <p:sp>
        <p:nvSpPr>
          <p:cNvPr id="5" name="Título 1"/>
          <p:cNvSpPr>
            <a:spLocks noGrp="1"/>
          </p:cNvSpPr>
          <p:nvPr>
            <p:ph type="title"/>
          </p:nvPr>
        </p:nvSpPr>
        <p:spPr>
          <a:xfrm>
            <a:off x="539552" y="5805264"/>
            <a:ext cx="8352929" cy="864096"/>
          </a:xfrm>
        </p:spPr>
        <p:txBody>
          <a:bodyPr>
            <a:noAutofit/>
          </a:bodyPr>
          <a:lstStyle/>
          <a:p>
            <a:r>
              <a:rPr lang="pt-BR" sz="2500" dirty="0">
                <a:solidFill>
                  <a:srgbClr val="002060"/>
                </a:solidFill>
              </a:rPr>
              <a:t>Hino: Le mi. </a:t>
            </a:r>
            <a:r>
              <a:rPr lang="pt-BR" sz="2500" dirty="0" smtClean="0">
                <a:solidFill>
                  <a:srgbClr val="002060"/>
                </a:solidFill>
              </a:rPr>
              <a:t/>
            </a:r>
            <a:br>
              <a:rPr lang="pt-BR" sz="2500" dirty="0" smtClean="0">
                <a:solidFill>
                  <a:srgbClr val="002060"/>
                </a:solidFill>
              </a:rPr>
            </a:br>
            <a:r>
              <a:rPr lang="pt-BR" sz="1400" b="0" i="1" dirty="0">
                <a:solidFill>
                  <a:srgbClr val="002060"/>
                </a:solidFill>
              </a:rPr>
              <a:t>(Letra: Barbara </a:t>
            </a:r>
            <a:r>
              <a:rPr lang="pt-BR" sz="1400" b="0" i="1" dirty="0" err="1">
                <a:solidFill>
                  <a:srgbClr val="002060"/>
                </a:solidFill>
              </a:rPr>
              <a:t>Wohinz</a:t>
            </a:r>
            <a:r>
              <a:rPr lang="pt-BR" sz="1400" b="0" i="1" dirty="0">
                <a:solidFill>
                  <a:srgbClr val="002060"/>
                </a:solidFill>
              </a:rPr>
              <a:t>, Música: Diana Novak. © Diana Novak)</a:t>
            </a:r>
            <a:br>
              <a:rPr lang="pt-BR" sz="1400" b="0" i="1" dirty="0">
                <a:solidFill>
                  <a:srgbClr val="002060"/>
                </a:solidFill>
              </a:rPr>
            </a:br>
            <a:endParaRPr lang="pt-BR" sz="1400" b="0" dirty="0">
              <a:solidFill>
                <a:srgbClr val="002060"/>
              </a:solidFill>
            </a:endParaRPr>
          </a:p>
        </p:txBody>
      </p:sp>
    </p:spTree>
    <p:extLst>
      <p:ext uri="{BB962C8B-B14F-4D97-AF65-F5344CB8AC3E}">
        <p14:creationId xmlns:p14="http://schemas.microsoft.com/office/powerpoint/2010/main" val="141898594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179512" y="116632"/>
            <a:ext cx="4896544" cy="5616624"/>
          </a:xfrm>
        </p:spPr>
        <p:txBody>
          <a:bodyPr>
            <a:noAutofit/>
          </a:bodyPr>
          <a:lstStyle/>
          <a:p>
            <a:pPr marL="45720" indent="0">
              <a:buNone/>
            </a:pPr>
            <a:r>
              <a:rPr lang="pt-BR" sz="1600" dirty="0" smtClean="0"/>
              <a:t>- Vamos </a:t>
            </a:r>
            <a:r>
              <a:rPr lang="pt-BR" sz="1600" dirty="0"/>
              <a:t>ouvir Natasha, um membro do grupo de minorias étnicas “</a:t>
            </a:r>
            <a:r>
              <a:rPr lang="pt-BR" sz="1600" dirty="0" err="1"/>
              <a:t>romanichel</a:t>
            </a:r>
            <a:r>
              <a:rPr lang="pt-BR" sz="1600" dirty="0"/>
              <a:t>”.</a:t>
            </a:r>
          </a:p>
          <a:p>
            <a:pPr marL="45720" indent="0">
              <a:buNone/>
            </a:pPr>
            <a:endParaRPr lang="pt-BR" sz="1600" i="1" dirty="0" smtClean="0"/>
          </a:p>
          <a:p>
            <a:pPr marL="45720" indent="0">
              <a:buNone/>
            </a:pPr>
            <a:r>
              <a:rPr lang="pt-BR" sz="1600" i="1" dirty="0" smtClean="0"/>
              <a:t>- </a:t>
            </a:r>
            <a:r>
              <a:rPr lang="pt-BR" sz="1600" i="1" dirty="0"/>
              <a:t>Meu nome é Natasha, tenho quarenta e seis anos de idade, casada e tenho dois filhos. Eu sou </a:t>
            </a:r>
            <a:r>
              <a:rPr lang="pt-BR" sz="1600" i="1" dirty="0" err="1"/>
              <a:t>romanichela</a:t>
            </a:r>
            <a:r>
              <a:rPr lang="pt-BR" sz="1600" i="1" dirty="0"/>
              <a:t> (cigana). Eu passei minha infância com uma família amorosa e atenciosa em uma vila </a:t>
            </a:r>
            <a:r>
              <a:rPr lang="pt-BR" sz="1600" i="1" dirty="0" err="1"/>
              <a:t>romanichela</a:t>
            </a:r>
            <a:r>
              <a:rPr lang="pt-BR" sz="1600" i="1" dirty="0"/>
              <a:t>. Ambos os meus pais tinham empregos, assim eles puderam garantir um ambiente apropriado onde nós pudemos crescer despreocupados e ter uma boa educação. </a:t>
            </a:r>
            <a:r>
              <a:rPr lang="pt-BR" sz="1600" i="1" dirty="0" smtClean="0"/>
              <a:t>Nossa </a:t>
            </a:r>
            <a:r>
              <a:rPr lang="pt-BR" sz="1600" i="1" dirty="0"/>
              <a:t>vila cigana era aceita pela grande comunidade que nos rodeava. Eu quase nunca experimentei rejeição por causa da minha etnia. No entanto, a experiência da minha família não reflete plenamente a situação social e econômica dos ciganos na Eslovénia ou na Europa. Muitos deles vivem em condições de vida impossíveis, sem água corrente ou eletricidade em suas casas. O acesso à escola é limitado e as crianças ciganas são muitas vezes ridiculizadas e excluídas da escola. Elas não conseguem obter uma boa educação e isso afeta a sua possibilidade de um emprego que possa tirar a família da pobreza</a:t>
            </a:r>
            <a:r>
              <a:rPr lang="pt-BR" sz="1600" i="1" dirty="0" smtClean="0"/>
              <a:t>.</a:t>
            </a:r>
            <a:endParaRPr lang="pt-BR" sz="1600" i="1" dirty="0"/>
          </a:p>
        </p:txBody>
      </p:sp>
      <p:pic>
        <p:nvPicPr>
          <p:cNvPr id="7170" name="Picture 2" descr="C:\Users\paul.beyer\Desktop\gypsies-of-englan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9221" y="0"/>
            <a:ext cx="3903037" cy="3930427"/>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C:\Users\paul.beyer\Desktop\romania-peopl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9221" y="3930427"/>
            <a:ext cx="4429873" cy="2945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13384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539552" y="476672"/>
            <a:ext cx="8064896" cy="5616624"/>
          </a:xfrm>
        </p:spPr>
        <p:txBody>
          <a:bodyPr>
            <a:noAutofit/>
          </a:bodyPr>
          <a:lstStyle/>
          <a:p>
            <a:pPr marL="45720" indent="0">
              <a:buNone/>
            </a:pPr>
            <a:r>
              <a:rPr lang="pt-BR" sz="1800" dirty="0" smtClean="0"/>
              <a:t>- Nós </a:t>
            </a:r>
            <a:r>
              <a:rPr lang="pt-BR" sz="1800" dirty="0"/>
              <a:t>confessamos, ó Deus, que a exclusão social é atual em nossa sociedade. Nós achamos difícil aceitar a diversidade, nós acreditamos que nosso modo de vida é a maneira de como todos devem viver e somos muito rápidos em excluir.</a:t>
            </a:r>
          </a:p>
          <a:p>
            <a:pPr marL="45720" indent="0">
              <a:buNone/>
            </a:pPr>
            <a:endParaRPr lang="pt-BR" sz="1000" b="1" dirty="0" smtClean="0">
              <a:solidFill>
                <a:srgbClr val="0070C0"/>
              </a:solidFill>
            </a:endParaRPr>
          </a:p>
          <a:p>
            <a:pPr marL="45720" indent="0">
              <a:buNone/>
            </a:pPr>
            <a:r>
              <a:rPr lang="pt-BR" sz="2400" b="1" dirty="0" smtClean="0">
                <a:solidFill>
                  <a:srgbClr val="0070C0"/>
                </a:solidFill>
              </a:rPr>
              <a:t>Todos</a:t>
            </a:r>
            <a:r>
              <a:rPr lang="pt-BR" sz="2400" b="1" dirty="0">
                <a:solidFill>
                  <a:srgbClr val="0070C0"/>
                </a:solidFill>
              </a:rPr>
              <a:t>: Senhor, tem piedade de nós</a:t>
            </a:r>
            <a:r>
              <a:rPr lang="pt-BR" sz="2400" b="1" dirty="0" smtClean="0">
                <a:solidFill>
                  <a:srgbClr val="0070C0"/>
                </a:solidFill>
              </a:rPr>
              <a:t>.</a:t>
            </a:r>
          </a:p>
          <a:p>
            <a:pPr marL="45720" indent="0">
              <a:buNone/>
            </a:pPr>
            <a:endParaRPr lang="pt-BR" sz="1000" b="1" dirty="0">
              <a:solidFill>
                <a:srgbClr val="0070C0"/>
              </a:solidFill>
            </a:endParaRPr>
          </a:p>
          <a:p>
            <a:pPr marL="45720" indent="0">
              <a:buNone/>
            </a:pPr>
            <a:r>
              <a:rPr lang="pt-BR" sz="1800" dirty="0" smtClean="0"/>
              <a:t>- Obrigado</a:t>
            </a:r>
            <a:r>
              <a:rPr lang="pt-BR" sz="1800" dirty="0"/>
              <a:t>, Deus, por aqueles que aprenderam com Jesus a serem respeitosos e de mente aberta e não se cansam de aceitar minorias étnicas, pessoas com deficiência e necessitadas de abrigo, e de capacitá-las a desenvolver sua autoestima.</a:t>
            </a:r>
          </a:p>
          <a:p>
            <a:pPr marL="45720" indent="0">
              <a:buNone/>
            </a:pPr>
            <a:endParaRPr lang="pt-BR" sz="1000" b="1" dirty="0" smtClean="0">
              <a:solidFill>
                <a:srgbClr val="0070C0"/>
              </a:solidFill>
            </a:endParaRPr>
          </a:p>
          <a:p>
            <a:pPr marL="45720" indent="0">
              <a:buNone/>
            </a:pPr>
            <a:r>
              <a:rPr lang="pt-BR" sz="2400" b="1" dirty="0" smtClean="0">
                <a:solidFill>
                  <a:srgbClr val="0070C0"/>
                </a:solidFill>
              </a:rPr>
              <a:t>Todos</a:t>
            </a:r>
            <a:r>
              <a:rPr lang="pt-BR" sz="2400" b="1" dirty="0">
                <a:solidFill>
                  <a:srgbClr val="0070C0"/>
                </a:solidFill>
              </a:rPr>
              <a:t>: Pai amoroso, fica ao nosso lado em nossos esforços.</a:t>
            </a:r>
          </a:p>
          <a:p>
            <a:pPr>
              <a:buFontTx/>
              <a:buChar char="-"/>
            </a:pPr>
            <a:endParaRPr lang="pt-BR" sz="1800" dirty="0" smtClean="0"/>
          </a:p>
          <a:p>
            <a:pPr marL="45720" indent="0">
              <a:buNone/>
            </a:pPr>
            <a:endParaRPr lang="pt-BR" sz="1800" dirty="0" smtClean="0"/>
          </a:p>
        </p:txBody>
      </p:sp>
      <p:sp>
        <p:nvSpPr>
          <p:cNvPr id="5" name="Título 1"/>
          <p:cNvSpPr>
            <a:spLocks noGrp="1"/>
          </p:cNvSpPr>
          <p:nvPr>
            <p:ph type="title"/>
          </p:nvPr>
        </p:nvSpPr>
        <p:spPr>
          <a:xfrm>
            <a:off x="539552" y="5805264"/>
            <a:ext cx="8352929" cy="864096"/>
          </a:xfrm>
        </p:spPr>
        <p:txBody>
          <a:bodyPr>
            <a:noAutofit/>
          </a:bodyPr>
          <a:lstStyle/>
          <a:p>
            <a:r>
              <a:rPr lang="pt-BR" sz="2500" dirty="0">
                <a:solidFill>
                  <a:srgbClr val="002060"/>
                </a:solidFill>
              </a:rPr>
              <a:t>Hino: Le mi. </a:t>
            </a:r>
            <a:r>
              <a:rPr lang="pt-BR" sz="2500" dirty="0" smtClean="0">
                <a:solidFill>
                  <a:srgbClr val="002060"/>
                </a:solidFill>
              </a:rPr>
              <a:t/>
            </a:r>
            <a:br>
              <a:rPr lang="pt-BR" sz="2500" dirty="0" smtClean="0">
                <a:solidFill>
                  <a:srgbClr val="002060"/>
                </a:solidFill>
              </a:rPr>
            </a:br>
            <a:r>
              <a:rPr lang="pt-BR" sz="1400" b="0" i="1" dirty="0">
                <a:solidFill>
                  <a:srgbClr val="002060"/>
                </a:solidFill>
              </a:rPr>
              <a:t>(Letra: Barbara </a:t>
            </a:r>
            <a:r>
              <a:rPr lang="pt-BR" sz="1400" b="0" i="1" dirty="0" err="1">
                <a:solidFill>
                  <a:srgbClr val="002060"/>
                </a:solidFill>
              </a:rPr>
              <a:t>Wohinz</a:t>
            </a:r>
            <a:r>
              <a:rPr lang="pt-BR" sz="1400" b="0" i="1" dirty="0">
                <a:solidFill>
                  <a:srgbClr val="002060"/>
                </a:solidFill>
              </a:rPr>
              <a:t>, Música: Diana Novak. © Diana Novak)</a:t>
            </a:r>
            <a:br>
              <a:rPr lang="pt-BR" sz="1400" b="0" i="1" dirty="0">
                <a:solidFill>
                  <a:srgbClr val="002060"/>
                </a:solidFill>
              </a:rPr>
            </a:br>
            <a:endParaRPr lang="pt-BR" sz="1400" b="0" dirty="0">
              <a:solidFill>
                <a:srgbClr val="002060"/>
              </a:solidFill>
            </a:endParaRPr>
          </a:p>
        </p:txBody>
      </p:sp>
    </p:spTree>
    <p:extLst>
      <p:ext uri="{BB962C8B-B14F-4D97-AF65-F5344CB8AC3E}">
        <p14:creationId xmlns:p14="http://schemas.microsoft.com/office/powerpoint/2010/main" val="9064007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379969" y="6165304"/>
            <a:ext cx="6512511" cy="504056"/>
          </a:xfrm>
        </p:spPr>
        <p:txBody>
          <a:bodyPr>
            <a:noAutofit/>
          </a:bodyPr>
          <a:lstStyle/>
          <a:p>
            <a:r>
              <a:rPr lang="pt-BR" sz="2800" dirty="0" smtClean="0">
                <a:solidFill>
                  <a:srgbClr val="002060"/>
                </a:solidFill>
              </a:rPr>
              <a:t>Confissão e Oração por Perdão</a:t>
            </a:r>
            <a:endParaRPr lang="pt-BR" sz="2800" dirty="0">
              <a:solidFill>
                <a:srgbClr val="002060"/>
              </a:solidFill>
            </a:endParaRPr>
          </a:p>
        </p:txBody>
      </p:sp>
      <p:sp>
        <p:nvSpPr>
          <p:cNvPr id="4" name="Espaço Reservado para Conteúdo 3"/>
          <p:cNvSpPr>
            <a:spLocks noGrp="1"/>
          </p:cNvSpPr>
          <p:nvPr>
            <p:ph sz="quarter" idx="13"/>
          </p:nvPr>
        </p:nvSpPr>
        <p:spPr>
          <a:xfrm>
            <a:off x="539552" y="476672"/>
            <a:ext cx="8064896" cy="5616624"/>
          </a:xfrm>
        </p:spPr>
        <p:txBody>
          <a:bodyPr>
            <a:noAutofit/>
          </a:bodyPr>
          <a:lstStyle/>
          <a:p>
            <a:pPr marL="45720" indent="0">
              <a:buNone/>
            </a:pPr>
            <a:r>
              <a:rPr lang="pt-BR" sz="2400" b="1" dirty="0" smtClean="0">
                <a:solidFill>
                  <a:srgbClr val="0070C0"/>
                </a:solidFill>
              </a:rPr>
              <a:t>Todos</a:t>
            </a:r>
            <a:r>
              <a:rPr lang="pt-BR" sz="2400" b="1" dirty="0">
                <a:solidFill>
                  <a:srgbClr val="0070C0"/>
                </a:solidFill>
              </a:rPr>
              <a:t>: Nós confessamos nossas faltas, Deus misericordioso. Nós temos tantas que nem podemos contá-las</a:t>
            </a:r>
            <a:r>
              <a:rPr lang="pt-BR" sz="2400" b="1" dirty="0" smtClean="0">
                <a:solidFill>
                  <a:srgbClr val="0070C0"/>
                </a:solidFill>
              </a:rPr>
              <a:t>.</a:t>
            </a:r>
          </a:p>
          <a:p>
            <a:pPr marL="45720" indent="0">
              <a:buNone/>
            </a:pPr>
            <a:endParaRPr lang="pt-BR" sz="2400" b="1" dirty="0">
              <a:solidFill>
                <a:srgbClr val="0070C0"/>
              </a:solidFill>
            </a:endParaRPr>
          </a:p>
          <a:p>
            <a:pPr>
              <a:buFontTx/>
              <a:buChar char="-"/>
            </a:pPr>
            <a:r>
              <a:rPr lang="pt-BR" dirty="0" smtClean="0"/>
              <a:t>Deus</a:t>
            </a:r>
            <a:r>
              <a:rPr lang="pt-BR" dirty="0"/>
              <a:t>, somos teus filhos e filhas amados, vê nossas lágrimas e o arrependimento em nossos corações! Por causa do teu perdão, nós nos atrevemos a esperar por um novo dia, no qual construiremos relacionamentos baseados em justiça, paz e amor</a:t>
            </a:r>
            <a:r>
              <a:rPr lang="pt-BR" dirty="0" smtClean="0"/>
              <a:t>.</a:t>
            </a:r>
          </a:p>
          <a:p>
            <a:pPr marL="45720" indent="0">
              <a:buNone/>
            </a:pPr>
            <a:endParaRPr lang="pt-BR" sz="1800" dirty="0" smtClean="0"/>
          </a:p>
        </p:txBody>
      </p:sp>
    </p:spTree>
    <p:extLst>
      <p:ext uri="{BB962C8B-B14F-4D97-AF65-F5344CB8AC3E}">
        <p14:creationId xmlns:p14="http://schemas.microsoft.com/office/powerpoint/2010/main" val="147048342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5805264"/>
            <a:ext cx="8352929" cy="864096"/>
          </a:xfrm>
        </p:spPr>
        <p:txBody>
          <a:bodyPr>
            <a:noAutofit/>
          </a:bodyPr>
          <a:lstStyle/>
          <a:p>
            <a:r>
              <a:rPr lang="pt-BR" sz="2500" dirty="0">
                <a:solidFill>
                  <a:srgbClr val="002060"/>
                </a:solidFill>
              </a:rPr>
              <a:t>Hino: </a:t>
            </a:r>
            <a:r>
              <a:rPr lang="pt-BR" sz="2500" dirty="0" err="1">
                <a:solidFill>
                  <a:srgbClr val="002060"/>
                </a:solidFill>
              </a:rPr>
              <a:t>Zahvala</a:t>
            </a:r>
            <a:r>
              <a:rPr lang="pt-BR" sz="2500" dirty="0">
                <a:solidFill>
                  <a:srgbClr val="002060"/>
                </a:solidFill>
              </a:rPr>
              <a:t>. </a:t>
            </a:r>
            <a:r>
              <a:rPr lang="pt-BR" sz="2500" dirty="0" smtClean="0">
                <a:solidFill>
                  <a:srgbClr val="002060"/>
                </a:solidFill>
              </a:rPr>
              <a:t/>
            </a:r>
            <a:br>
              <a:rPr lang="pt-BR" sz="2500" dirty="0" smtClean="0">
                <a:solidFill>
                  <a:srgbClr val="002060"/>
                </a:solidFill>
              </a:rPr>
            </a:br>
            <a:r>
              <a:rPr lang="pt-BR" sz="1400" b="0" i="1" dirty="0" smtClean="0">
                <a:solidFill>
                  <a:srgbClr val="002060"/>
                </a:solidFill>
              </a:rPr>
              <a:t>(</a:t>
            </a:r>
            <a:r>
              <a:rPr lang="pt-BR" sz="1400" b="0" i="1" dirty="0">
                <a:solidFill>
                  <a:srgbClr val="002060"/>
                </a:solidFill>
              </a:rPr>
              <a:t>Letra: Barbara </a:t>
            </a:r>
            <a:r>
              <a:rPr lang="pt-BR" sz="1400" b="0" i="1" dirty="0" err="1">
                <a:solidFill>
                  <a:srgbClr val="002060"/>
                </a:solidFill>
              </a:rPr>
              <a:t>Wohinz</a:t>
            </a:r>
            <a:r>
              <a:rPr lang="pt-BR" sz="1400" b="0" i="1" dirty="0">
                <a:solidFill>
                  <a:srgbClr val="002060"/>
                </a:solidFill>
              </a:rPr>
              <a:t>, Música: Diana Novak. © Diana Novak)</a:t>
            </a:r>
            <a:br>
              <a:rPr lang="pt-BR" sz="1400" b="0" i="1" dirty="0">
                <a:solidFill>
                  <a:srgbClr val="002060"/>
                </a:solidFill>
              </a:rPr>
            </a:br>
            <a:endParaRPr lang="pt-BR" sz="1400" b="0" dirty="0">
              <a:solidFill>
                <a:srgbClr val="002060"/>
              </a:solidFill>
            </a:endParaRPr>
          </a:p>
        </p:txBody>
      </p:sp>
      <p:sp>
        <p:nvSpPr>
          <p:cNvPr id="4" name="Espaço Reservado para Conteúdo 3"/>
          <p:cNvSpPr>
            <a:spLocks noGrp="1"/>
          </p:cNvSpPr>
          <p:nvPr>
            <p:ph sz="quarter" idx="13"/>
          </p:nvPr>
        </p:nvSpPr>
        <p:spPr>
          <a:xfrm>
            <a:off x="1115616" y="404664"/>
            <a:ext cx="6984776" cy="4968552"/>
          </a:xfrm>
        </p:spPr>
        <p:txBody>
          <a:bodyPr>
            <a:normAutofit/>
          </a:bodyPr>
          <a:lstStyle/>
          <a:p>
            <a:pPr marL="45720" indent="0">
              <a:buNone/>
            </a:pPr>
            <a:endParaRPr lang="pt-BR" sz="3000" b="1" i="1" dirty="0">
              <a:solidFill>
                <a:schemeClr val="tx1"/>
              </a:solidFill>
            </a:endParaRPr>
          </a:p>
        </p:txBody>
      </p:sp>
    </p:spTree>
    <p:extLst>
      <p:ext uri="{BB962C8B-B14F-4D97-AF65-F5344CB8AC3E}">
        <p14:creationId xmlns:p14="http://schemas.microsoft.com/office/powerpoint/2010/main" val="398582219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539552" y="332656"/>
            <a:ext cx="8064896" cy="5616624"/>
          </a:xfrm>
        </p:spPr>
        <p:txBody>
          <a:bodyPr>
            <a:noAutofit/>
          </a:bodyPr>
          <a:lstStyle/>
          <a:p>
            <a:pPr marL="45720" indent="0">
              <a:buNone/>
            </a:pPr>
            <a:r>
              <a:rPr lang="pt-BR" sz="1400" dirty="0" smtClean="0"/>
              <a:t>- </a:t>
            </a:r>
            <a:r>
              <a:rPr lang="pt-BR" sz="1400" dirty="0"/>
              <a:t>ao refletir, por um lado, sobre o nosso relacionamento com Deus e, por outro lado, sobre os nossos relacionamentos em nossa comunidade, vamos ler a parábola de Jesus no Evangelho de Lucas capítulo 14, versículos </a:t>
            </a:r>
            <a:r>
              <a:rPr lang="pt-BR" sz="1400" dirty="0" smtClean="0"/>
              <a:t>15-24.</a:t>
            </a:r>
            <a:endParaRPr lang="pt-BR" sz="1400" dirty="0"/>
          </a:p>
          <a:p>
            <a:pPr marL="45720" indent="0">
              <a:buNone/>
            </a:pPr>
            <a:endParaRPr lang="pt-BR" sz="1400" dirty="0" smtClean="0">
              <a:solidFill>
                <a:srgbClr val="002060"/>
              </a:solidFill>
            </a:endParaRPr>
          </a:p>
          <a:p>
            <a:pPr marL="45720" indent="0">
              <a:buNone/>
            </a:pPr>
            <a:r>
              <a:rPr lang="pt-BR" sz="1400" i="1" dirty="0" smtClean="0">
                <a:solidFill>
                  <a:srgbClr val="002060"/>
                </a:solidFill>
              </a:rPr>
              <a:t>	“Ora</a:t>
            </a:r>
            <a:r>
              <a:rPr lang="pt-BR" sz="1400" i="1" dirty="0">
                <a:solidFill>
                  <a:srgbClr val="002060"/>
                </a:solidFill>
              </a:rPr>
              <a:t>, ouvindo tais palavras, um dos que estavam com Jesus à mesa, disse-lhe: </a:t>
            </a:r>
            <a:r>
              <a:rPr lang="pt-BR" sz="1400" i="1" dirty="0" smtClean="0">
                <a:solidFill>
                  <a:srgbClr val="002060"/>
                </a:solidFill>
              </a:rPr>
              <a:t>	Bem-aventurado </a:t>
            </a:r>
            <a:r>
              <a:rPr lang="pt-BR" sz="1400" i="1" dirty="0">
                <a:solidFill>
                  <a:srgbClr val="002060"/>
                </a:solidFill>
              </a:rPr>
              <a:t>aquele que comer pão no reino de Deus.</a:t>
            </a:r>
          </a:p>
          <a:p>
            <a:pPr marL="45720" indent="0">
              <a:buNone/>
            </a:pPr>
            <a:r>
              <a:rPr lang="pt-BR" sz="1400" i="1" dirty="0" smtClean="0">
                <a:solidFill>
                  <a:srgbClr val="002060"/>
                </a:solidFill>
              </a:rPr>
              <a:t>	Ele</a:t>
            </a:r>
            <a:r>
              <a:rPr lang="pt-BR" sz="1400" i="1" dirty="0">
                <a:solidFill>
                  <a:srgbClr val="002060"/>
                </a:solidFill>
              </a:rPr>
              <a:t>, porém, respondeu: Certo homem deu uma grande ceia e convidou muitos.</a:t>
            </a:r>
          </a:p>
          <a:p>
            <a:pPr marL="45720" indent="0">
              <a:buNone/>
            </a:pPr>
            <a:r>
              <a:rPr lang="pt-BR" sz="1400" i="1" dirty="0" smtClean="0">
                <a:solidFill>
                  <a:srgbClr val="002060"/>
                </a:solidFill>
              </a:rPr>
              <a:t>	À </a:t>
            </a:r>
            <a:r>
              <a:rPr lang="pt-BR" sz="1400" i="1" dirty="0">
                <a:solidFill>
                  <a:srgbClr val="002060"/>
                </a:solidFill>
              </a:rPr>
              <a:t>hora da ceia, enviou seu servo para avisar os convidados: Vinde, porque tudo </a:t>
            </a:r>
            <a:r>
              <a:rPr lang="pt-BR" sz="1400" i="1" dirty="0" smtClean="0">
                <a:solidFill>
                  <a:srgbClr val="002060"/>
                </a:solidFill>
              </a:rPr>
              <a:t>	já </a:t>
            </a:r>
            <a:r>
              <a:rPr lang="pt-BR" sz="1400" i="1" dirty="0">
                <a:solidFill>
                  <a:srgbClr val="002060"/>
                </a:solidFill>
              </a:rPr>
              <a:t>está preparado.</a:t>
            </a:r>
          </a:p>
          <a:p>
            <a:pPr marL="45720" indent="0">
              <a:buNone/>
            </a:pPr>
            <a:r>
              <a:rPr lang="pt-BR" sz="1400" i="1" dirty="0" smtClean="0">
                <a:solidFill>
                  <a:srgbClr val="002060"/>
                </a:solidFill>
              </a:rPr>
              <a:t>	Não </a:t>
            </a:r>
            <a:r>
              <a:rPr lang="pt-BR" sz="1400" i="1" dirty="0">
                <a:solidFill>
                  <a:srgbClr val="002060"/>
                </a:solidFill>
              </a:rPr>
              <a:t>obstante, todos, à uma, começaram a escusar-se. Disse o primeiro: Comprei </a:t>
            </a:r>
            <a:r>
              <a:rPr lang="pt-BR" sz="1400" i="1" dirty="0" smtClean="0">
                <a:solidFill>
                  <a:srgbClr val="002060"/>
                </a:solidFill>
              </a:rPr>
              <a:t>	um </a:t>
            </a:r>
            <a:r>
              <a:rPr lang="pt-BR" sz="1400" i="1" dirty="0">
                <a:solidFill>
                  <a:srgbClr val="002060"/>
                </a:solidFill>
              </a:rPr>
              <a:t>campo e preciso ir vê-lo; rogo-te que me tenhas por escusado.</a:t>
            </a:r>
          </a:p>
          <a:p>
            <a:pPr marL="45720" indent="0">
              <a:buNone/>
            </a:pPr>
            <a:r>
              <a:rPr lang="pt-BR" sz="1400" i="1" dirty="0" smtClean="0">
                <a:solidFill>
                  <a:srgbClr val="002060"/>
                </a:solidFill>
              </a:rPr>
              <a:t>	Outro </a:t>
            </a:r>
            <a:r>
              <a:rPr lang="pt-BR" sz="1400" i="1" dirty="0">
                <a:solidFill>
                  <a:srgbClr val="002060"/>
                </a:solidFill>
              </a:rPr>
              <a:t>disse: Comprei cinco juntas de bois e vou experimentá-las; rogo-te que me </a:t>
            </a:r>
            <a:r>
              <a:rPr lang="pt-BR" sz="1400" i="1" dirty="0" smtClean="0">
                <a:solidFill>
                  <a:srgbClr val="002060"/>
                </a:solidFill>
              </a:rPr>
              <a:t>	tenhas </a:t>
            </a:r>
            <a:r>
              <a:rPr lang="pt-BR" sz="1400" i="1" dirty="0">
                <a:solidFill>
                  <a:srgbClr val="002060"/>
                </a:solidFill>
              </a:rPr>
              <a:t>por escusado.</a:t>
            </a:r>
          </a:p>
          <a:p>
            <a:pPr marL="45720" indent="0">
              <a:buNone/>
            </a:pPr>
            <a:r>
              <a:rPr lang="pt-BR" sz="1400" i="1" dirty="0" smtClean="0">
                <a:solidFill>
                  <a:srgbClr val="002060"/>
                </a:solidFill>
              </a:rPr>
              <a:t>	E </a:t>
            </a:r>
            <a:r>
              <a:rPr lang="pt-BR" sz="1400" i="1" dirty="0">
                <a:solidFill>
                  <a:srgbClr val="002060"/>
                </a:solidFill>
              </a:rPr>
              <a:t>outro disse: Casei-me e, por isso, não posso ir.</a:t>
            </a:r>
          </a:p>
          <a:p>
            <a:pPr marL="45720" indent="0">
              <a:buNone/>
            </a:pPr>
            <a:r>
              <a:rPr lang="pt-BR" sz="1400" i="1" dirty="0" smtClean="0">
                <a:solidFill>
                  <a:srgbClr val="002060"/>
                </a:solidFill>
              </a:rPr>
              <a:t>	Voltando </a:t>
            </a:r>
            <a:r>
              <a:rPr lang="pt-BR" sz="1400" i="1" dirty="0">
                <a:solidFill>
                  <a:srgbClr val="002060"/>
                </a:solidFill>
              </a:rPr>
              <a:t>o servo, tudo contou ao seu senhor. Então, irado, o dono da casa disse </a:t>
            </a:r>
            <a:r>
              <a:rPr lang="pt-BR" sz="1400" i="1" dirty="0" smtClean="0">
                <a:solidFill>
                  <a:srgbClr val="002060"/>
                </a:solidFill>
              </a:rPr>
              <a:t>	ao </a:t>
            </a:r>
            <a:r>
              <a:rPr lang="pt-BR" sz="1400" i="1" dirty="0">
                <a:solidFill>
                  <a:srgbClr val="002060"/>
                </a:solidFill>
              </a:rPr>
              <a:t>seu servo: Sai depressa pelas ruas e becos da cidade e traze para aqui os </a:t>
            </a:r>
            <a:r>
              <a:rPr lang="pt-BR" sz="1400" i="1" dirty="0" smtClean="0">
                <a:solidFill>
                  <a:srgbClr val="002060"/>
                </a:solidFill>
              </a:rPr>
              <a:t>	pobres</a:t>
            </a:r>
            <a:r>
              <a:rPr lang="pt-BR" sz="1400" i="1" dirty="0">
                <a:solidFill>
                  <a:srgbClr val="002060"/>
                </a:solidFill>
              </a:rPr>
              <a:t>, os aleijados, os cegos e os coxos.</a:t>
            </a:r>
          </a:p>
          <a:p>
            <a:pPr marL="45720" indent="0">
              <a:buNone/>
            </a:pPr>
            <a:r>
              <a:rPr lang="pt-BR" sz="1400" i="1" dirty="0" smtClean="0">
                <a:solidFill>
                  <a:srgbClr val="002060"/>
                </a:solidFill>
              </a:rPr>
              <a:t>	Depois</a:t>
            </a:r>
            <a:r>
              <a:rPr lang="pt-BR" sz="1400" i="1" dirty="0">
                <a:solidFill>
                  <a:srgbClr val="002060"/>
                </a:solidFill>
              </a:rPr>
              <a:t>, lhe disse o servo: Senhor, feito está como mandaste, e ainda há lugar.</a:t>
            </a:r>
          </a:p>
          <a:p>
            <a:pPr marL="45720" indent="0">
              <a:buNone/>
            </a:pPr>
            <a:r>
              <a:rPr lang="pt-BR" sz="1400" i="1" dirty="0" smtClean="0">
                <a:solidFill>
                  <a:srgbClr val="002060"/>
                </a:solidFill>
              </a:rPr>
              <a:t>	Respondeu-lhe </a:t>
            </a:r>
            <a:r>
              <a:rPr lang="pt-BR" sz="1400" i="1" dirty="0">
                <a:solidFill>
                  <a:srgbClr val="002060"/>
                </a:solidFill>
              </a:rPr>
              <a:t>o senhor: Sai pelos caminhos e atalhos e obriga a todos a entrar, </a:t>
            </a:r>
            <a:r>
              <a:rPr lang="pt-BR" sz="1400" i="1" dirty="0" smtClean="0">
                <a:solidFill>
                  <a:srgbClr val="002060"/>
                </a:solidFill>
              </a:rPr>
              <a:t>	para </a:t>
            </a:r>
            <a:r>
              <a:rPr lang="pt-BR" sz="1400" i="1" dirty="0">
                <a:solidFill>
                  <a:srgbClr val="002060"/>
                </a:solidFill>
              </a:rPr>
              <a:t>que fique cheia a minha casa.</a:t>
            </a:r>
          </a:p>
          <a:p>
            <a:pPr marL="45720" indent="0">
              <a:buNone/>
            </a:pPr>
            <a:r>
              <a:rPr lang="pt-BR" sz="1400" i="1" dirty="0" smtClean="0">
                <a:solidFill>
                  <a:srgbClr val="002060"/>
                </a:solidFill>
              </a:rPr>
              <a:t>	Porque </a:t>
            </a:r>
            <a:r>
              <a:rPr lang="pt-BR" sz="1400" i="1" dirty="0">
                <a:solidFill>
                  <a:srgbClr val="002060"/>
                </a:solidFill>
              </a:rPr>
              <a:t>vos declaro que nenhum daqueles homens que foram convidados </a:t>
            </a:r>
            <a:r>
              <a:rPr lang="pt-BR" sz="1400" i="1" dirty="0" smtClean="0">
                <a:solidFill>
                  <a:srgbClr val="002060"/>
                </a:solidFill>
              </a:rPr>
              <a:t>	provará </a:t>
            </a:r>
            <a:r>
              <a:rPr lang="pt-BR" sz="1400" i="1" dirty="0">
                <a:solidFill>
                  <a:srgbClr val="002060"/>
                </a:solidFill>
              </a:rPr>
              <a:t>a minha ceia</a:t>
            </a:r>
            <a:r>
              <a:rPr lang="pt-BR" sz="1400" i="1" dirty="0" smtClean="0">
                <a:solidFill>
                  <a:srgbClr val="002060"/>
                </a:solidFill>
              </a:rPr>
              <a:t>.”</a:t>
            </a:r>
            <a:endParaRPr lang="pt-BR" sz="1400" i="1" dirty="0">
              <a:solidFill>
                <a:srgbClr val="002060"/>
              </a:solidFill>
            </a:endParaRPr>
          </a:p>
          <a:p>
            <a:pPr marL="45720" indent="0">
              <a:buNone/>
            </a:pPr>
            <a:endParaRPr lang="pt-BR" sz="1400" i="1" dirty="0" smtClean="0"/>
          </a:p>
        </p:txBody>
      </p:sp>
      <p:sp>
        <p:nvSpPr>
          <p:cNvPr id="6" name="Título 1"/>
          <p:cNvSpPr>
            <a:spLocks noGrp="1"/>
          </p:cNvSpPr>
          <p:nvPr>
            <p:ph type="title"/>
          </p:nvPr>
        </p:nvSpPr>
        <p:spPr>
          <a:xfrm>
            <a:off x="2379969" y="6165304"/>
            <a:ext cx="6512511" cy="504056"/>
          </a:xfrm>
        </p:spPr>
        <p:txBody>
          <a:bodyPr>
            <a:noAutofit/>
          </a:bodyPr>
          <a:lstStyle/>
          <a:p>
            <a:r>
              <a:rPr lang="pt-BR" sz="2800" dirty="0" smtClean="0">
                <a:solidFill>
                  <a:srgbClr val="002060"/>
                </a:solidFill>
              </a:rPr>
              <a:t>Palavra de Deus</a:t>
            </a:r>
            <a:endParaRPr lang="pt-BR" sz="2800" dirty="0">
              <a:solidFill>
                <a:srgbClr val="002060"/>
              </a:solidFill>
            </a:endParaRPr>
          </a:p>
        </p:txBody>
      </p:sp>
    </p:spTree>
    <p:extLst>
      <p:ext uri="{BB962C8B-B14F-4D97-AF65-F5344CB8AC3E}">
        <p14:creationId xmlns:p14="http://schemas.microsoft.com/office/powerpoint/2010/main" val="279495111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5805264"/>
            <a:ext cx="8352929" cy="864096"/>
          </a:xfrm>
        </p:spPr>
        <p:txBody>
          <a:bodyPr>
            <a:noAutofit/>
          </a:bodyPr>
          <a:lstStyle/>
          <a:p>
            <a:r>
              <a:rPr lang="pt-BR" sz="2500" dirty="0">
                <a:solidFill>
                  <a:srgbClr val="002060"/>
                </a:solidFill>
              </a:rPr>
              <a:t>Hino: Venham, a festa está preparada. </a:t>
            </a:r>
            <a:r>
              <a:rPr lang="pt-BR" sz="2500" dirty="0" smtClean="0">
                <a:solidFill>
                  <a:srgbClr val="002060"/>
                </a:solidFill>
              </a:rPr>
              <a:t/>
            </a:r>
            <a:br>
              <a:rPr lang="pt-BR" sz="2500" dirty="0" smtClean="0">
                <a:solidFill>
                  <a:srgbClr val="002060"/>
                </a:solidFill>
              </a:rPr>
            </a:br>
            <a:r>
              <a:rPr lang="pt-BR" sz="1400" b="0" i="1" dirty="0" smtClean="0">
                <a:solidFill>
                  <a:srgbClr val="002060"/>
                </a:solidFill>
              </a:rPr>
              <a:t>(</a:t>
            </a:r>
            <a:r>
              <a:rPr lang="pt-BR" sz="1400" b="0" i="1" dirty="0">
                <a:solidFill>
                  <a:srgbClr val="002060"/>
                </a:solidFill>
              </a:rPr>
              <a:t>Letra e adaptação da música popular por </a:t>
            </a:r>
            <a:r>
              <a:rPr lang="pt-BR" sz="1400" b="0" i="1" dirty="0" err="1">
                <a:solidFill>
                  <a:srgbClr val="002060"/>
                </a:solidFill>
              </a:rPr>
              <a:t>Aine</a:t>
            </a:r>
            <a:r>
              <a:rPr lang="pt-BR" sz="1400" b="0" i="1" dirty="0">
                <a:solidFill>
                  <a:srgbClr val="002060"/>
                </a:solidFill>
              </a:rPr>
              <a:t> Pedersen Lee. </a:t>
            </a:r>
            <a:r>
              <a:rPr lang="pt-BR" sz="1400" b="0" i="1" dirty="0" smtClean="0">
                <a:solidFill>
                  <a:srgbClr val="002060"/>
                </a:solidFill>
              </a:rPr>
              <a:t/>
            </a:r>
            <a:br>
              <a:rPr lang="pt-BR" sz="1400" b="0" i="1" dirty="0" smtClean="0">
                <a:solidFill>
                  <a:srgbClr val="002060"/>
                </a:solidFill>
              </a:rPr>
            </a:br>
            <a:r>
              <a:rPr lang="pt-BR" sz="1400" b="0" i="1" dirty="0" smtClean="0">
                <a:solidFill>
                  <a:srgbClr val="002060"/>
                </a:solidFill>
              </a:rPr>
              <a:t>Canção </a:t>
            </a:r>
            <a:r>
              <a:rPr lang="pt-BR" sz="1400" b="0" i="1" dirty="0">
                <a:solidFill>
                  <a:srgbClr val="002060"/>
                </a:solidFill>
              </a:rPr>
              <a:t>folclórica eslovena: </a:t>
            </a:r>
            <a:r>
              <a:rPr lang="pt-BR" sz="1400" b="0" i="1" dirty="0" err="1">
                <a:solidFill>
                  <a:srgbClr val="002060"/>
                </a:solidFill>
              </a:rPr>
              <a:t>Kaj</a:t>
            </a:r>
            <a:r>
              <a:rPr lang="pt-BR" sz="1400" b="0" i="1" dirty="0">
                <a:solidFill>
                  <a:srgbClr val="002060"/>
                </a:solidFill>
              </a:rPr>
              <a:t> </a:t>
            </a:r>
            <a:r>
              <a:rPr lang="pt-BR" sz="1400" b="0" i="1" dirty="0" err="1">
                <a:solidFill>
                  <a:srgbClr val="002060"/>
                </a:solidFill>
              </a:rPr>
              <a:t>boš</a:t>
            </a:r>
            <a:r>
              <a:rPr lang="pt-BR" sz="1400" b="0" i="1" dirty="0">
                <a:solidFill>
                  <a:srgbClr val="002060"/>
                </a:solidFill>
              </a:rPr>
              <a:t>, </a:t>
            </a:r>
            <a:r>
              <a:rPr lang="pt-BR" sz="1400" b="0" i="1" dirty="0" err="1">
                <a:solidFill>
                  <a:srgbClr val="002060"/>
                </a:solidFill>
              </a:rPr>
              <a:t>Janko</a:t>
            </a:r>
            <a:r>
              <a:rPr lang="pt-BR" sz="1400" b="0" i="1" dirty="0">
                <a:solidFill>
                  <a:srgbClr val="002060"/>
                </a:solidFill>
              </a:rPr>
              <a:t>, </a:t>
            </a:r>
            <a:r>
              <a:rPr lang="pt-BR" sz="1400" b="0" i="1" dirty="0" err="1">
                <a:solidFill>
                  <a:srgbClr val="002060"/>
                </a:solidFill>
              </a:rPr>
              <a:t>jutri</a:t>
            </a:r>
            <a:r>
              <a:rPr lang="pt-BR" sz="1400" b="0" i="1" dirty="0">
                <a:solidFill>
                  <a:srgbClr val="002060"/>
                </a:solidFill>
              </a:rPr>
              <a:t> </a:t>
            </a:r>
            <a:r>
              <a:rPr lang="pt-BR" sz="1400" b="0" i="1" dirty="0" err="1">
                <a:solidFill>
                  <a:srgbClr val="002060"/>
                </a:solidFill>
              </a:rPr>
              <a:t>delal</a:t>
            </a:r>
            <a:r>
              <a:rPr lang="pt-BR" sz="1400" b="0" i="1" dirty="0" smtClean="0">
                <a:solidFill>
                  <a:srgbClr val="002060"/>
                </a:solidFill>
              </a:rPr>
              <a:t>?)</a:t>
            </a:r>
            <a:endParaRPr lang="pt-BR" sz="1400" b="0" dirty="0">
              <a:solidFill>
                <a:srgbClr val="002060"/>
              </a:solidFill>
            </a:endParaRPr>
          </a:p>
        </p:txBody>
      </p:sp>
      <p:sp>
        <p:nvSpPr>
          <p:cNvPr id="4" name="Espaço Reservado para Conteúdo 3"/>
          <p:cNvSpPr>
            <a:spLocks noGrp="1"/>
          </p:cNvSpPr>
          <p:nvPr>
            <p:ph sz="quarter" idx="13"/>
          </p:nvPr>
        </p:nvSpPr>
        <p:spPr>
          <a:xfrm>
            <a:off x="1115616" y="404664"/>
            <a:ext cx="6984776" cy="4968552"/>
          </a:xfrm>
        </p:spPr>
        <p:txBody>
          <a:bodyPr>
            <a:normAutofit/>
          </a:bodyPr>
          <a:lstStyle/>
          <a:p>
            <a:pPr marL="45720" indent="0">
              <a:buNone/>
            </a:pPr>
            <a:endParaRPr lang="pt-BR" sz="3000" b="1" i="1" dirty="0">
              <a:solidFill>
                <a:schemeClr val="tx1"/>
              </a:solidFill>
            </a:endParaRPr>
          </a:p>
        </p:txBody>
      </p:sp>
    </p:spTree>
    <p:extLst>
      <p:ext uri="{BB962C8B-B14F-4D97-AF65-F5344CB8AC3E}">
        <p14:creationId xmlns:p14="http://schemas.microsoft.com/office/powerpoint/2010/main" val="25686275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395536" y="476672"/>
            <a:ext cx="4320480" cy="5616624"/>
          </a:xfrm>
        </p:spPr>
        <p:txBody>
          <a:bodyPr>
            <a:noAutofit/>
          </a:bodyPr>
          <a:lstStyle/>
          <a:p>
            <a:pPr>
              <a:buFontTx/>
              <a:buChar char="-"/>
            </a:pPr>
            <a:r>
              <a:rPr lang="pt-BR" sz="1600" dirty="0" smtClean="0"/>
              <a:t>Você </a:t>
            </a:r>
            <a:r>
              <a:rPr lang="pt-BR" sz="1600" dirty="0"/>
              <a:t>pode imaginar como o anfitrião se sentiu quando todos os convidados afirmaram que eles tinham negócios mais urgentes ou importantes para atender do que o convite para o grande jantar</a:t>
            </a:r>
            <a:r>
              <a:rPr lang="pt-BR" sz="1600" dirty="0" smtClean="0"/>
              <a:t>?</a:t>
            </a:r>
          </a:p>
          <a:p>
            <a:pPr marL="45720" indent="0">
              <a:buNone/>
            </a:pPr>
            <a:endParaRPr lang="pt-BR" sz="1600" dirty="0"/>
          </a:p>
          <a:p>
            <a:pPr>
              <a:buFontTx/>
              <a:buChar char="-"/>
            </a:pPr>
            <a:r>
              <a:rPr lang="pt-BR" sz="1600" dirty="0" smtClean="0"/>
              <a:t>Você </a:t>
            </a:r>
            <a:r>
              <a:rPr lang="pt-BR" sz="1600" dirty="0"/>
              <a:t>já experimentou a rejeição de um convite anteriormente aceito? Como você se sentiu</a:t>
            </a:r>
            <a:r>
              <a:rPr lang="pt-BR" sz="1600" dirty="0" smtClean="0"/>
              <a:t>?</a:t>
            </a:r>
          </a:p>
          <a:p>
            <a:pPr marL="45720" indent="0">
              <a:buNone/>
            </a:pPr>
            <a:endParaRPr lang="pt-BR" sz="1600" dirty="0"/>
          </a:p>
          <a:p>
            <a:pPr marL="45720" indent="0">
              <a:buNone/>
            </a:pPr>
            <a:r>
              <a:rPr lang="pt-BR" sz="1600" dirty="0" smtClean="0"/>
              <a:t>- Você </a:t>
            </a:r>
            <a:r>
              <a:rPr lang="pt-BR" sz="1600" dirty="0"/>
              <a:t>já rejeitou um convite? Como você se sentiu?</a:t>
            </a:r>
          </a:p>
          <a:p>
            <a:pPr marL="45720" indent="0">
              <a:buNone/>
            </a:pPr>
            <a:endParaRPr lang="pt-BR" sz="1600" dirty="0" smtClean="0"/>
          </a:p>
        </p:txBody>
      </p:sp>
      <p:sp>
        <p:nvSpPr>
          <p:cNvPr id="7" name="Título 1"/>
          <p:cNvSpPr>
            <a:spLocks noGrp="1"/>
          </p:cNvSpPr>
          <p:nvPr>
            <p:ph type="title"/>
          </p:nvPr>
        </p:nvSpPr>
        <p:spPr>
          <a:xfrm>
            <a:off x="971601" y="5805264"/>
            <a:ext cx="7920880" cy="504056"/>
          </a:xfrm>
        </p:spPr>
        <p:txBody>
          <a:bodyPr>
            <a:noAutofit/>
          </a:bodyPr>
          <a:lstStyle/>
          <a:p>
            <a:r>
              <a:rPr lang="pt-BR" sz="2800" dirty="0" smtClean="0">
                <a:solidFill>
                  <a:srgbClr val="002060"/>
                </a:solidFill>
              </a:rPr>
              <a:t>Proclamando as boas Novas! </a:t>
            </a:r>
            <a:br>
              <a:rPr lang="pt-BR" sz="2800" dirty="0" smtClean="0">
                <a:solidFill>
                  <a:srgbClr val="002060"/>
                </a:solidFill>
              </a:rPr>
            </a:br>
            <a:r>
              <a:rPr lang="pt-BR" sz="2800" dirty="0" smtClean="0">
                <a:solidFill>
                  <a:srgbClr val="002060"/>
                </a:solidFill>
              </a:rPr>
              <a:t>Venham porque tudo está preparado!</a:t>
            </a:r>
            <a:endParaRPr lang="pt-BR" sz="2800" dirty="0">
              <a:solidFill>
                <a:srgbClr val="002060"/>
              </a:solidFill>
            </a:endParaRPr>
          </a:p>
        </p:txBody>
      </p:sp>
      <p:pic>
        <p:nvPicPr>
          <p:cNvPr id="12291" name="Picture 3" descr="C:\Users\paul.beyer\Desktop\slovenia-river-cav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5216" y="-819472"/>
            <a:ext cx="4042073" cy="4042073"/>
          </a:xfrm>
          <a:prstGeom prst="rect">
            <a:avLst/>
          </a:prstGeom>
          <a:noFill/>
          <a:extLst>
            <a:ext uri="{909E8E84-426E-40DD-AFC4-6F175D3DCCD1}">
              <a14:hiddenFill xmlns:a14="http://schemas.microsoft.com/office/drawing/2010/main">
                <a:solidFill>
                  <a:srgbClr val="FFFFFF"/>
                </a:solidFill>
              </a14:hiddenFill>
            </a:ext>
          </a:extLst>
        </p:spPr>
      </p:pic>
      <p:pic>
        <p:nvPicPr>
          <p:cNvPr id="12293" name="Picture 5" descr="C:\Users\paul.beyer\Desktop\triglav-07191-X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11637" y="2996952"/>
            <a:ext cx="4040062" cy="26926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2360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4572000" y="332656"/>
            <a:ext cx="4320480" cy="5616624"/>
          </a:xfrm>
        </p:spPr>
        <p:txBody>
          <a:bodyPr>
            <a:noAutofit/>
          </a:bodyPr>
          <a:lstStyle/>
          <a:p>
            <a:pPr marL="45720" indent="0">
              <a:buNone/>
            </a:pPr>
            <a:r>
              <a:rPr lang="pt-BR" sz="1600" dirty="0" smtClean="0"/>
              <a:t>- Agora</a:t>
            </a:r>
            <a:r>
              <a:rPr lang="pt-BR" sz="1600" dirty="0"/>
              <a:t>, imagine que você era um dos dois ou três convidados originais que não recusaram o convite. Quando você entra na casa, está cheia de estranhos. Quem são eles em seu contexto? Você ainda entraria e apreciaria a companhia inesperada? Jesus pregou a Boa Nova do Reino de Deus compartilhando refeições com pessoas. Na sociedade judaica - e em muitos lugares hoje - compartilhar uma refeição com alguém significa ser "um com eles".</a:t>
            </a:r>
          </a:p>
          <a:p>
            <a:pPr marL="45720" indent="0">
              <a:buNone/>
            </a:pPr>
            <a:r>
              <a:rPr lang="pt-BR" sz="1600" dirty="0" smtClean="0"/>
              <a:t>- Como </a:t>
            </a:r>
            <a:r>
              <a:rPr lang="pt-BR" sz="1600" dirty="0"/>
              <a:t>você arrumaria uma mesa e convidaria ‘Venham porque tudo está preparado’? Quem são aqueles na rua com os quais você é hospitaleiro?</a:t>
            </a:r>
          </a:p>
          <a:p>
            <a:pPr marL="45720" indent="0">
              <a:buNone/>
            </a:pPr>
            <a:r>
              <a:rPr lang="pt-BR" sz="1600" dirty="0" smtClean="0"/>
              <a:t>- Como </a:t>
            </a:r>
            <a:r>
              <a:rPr lang="pt-BR" sz="1600" dirty="0"/>
              <a:t>você prepararia uma festa para ‘o pobre, o aleijado, o cego e o coxo’ (</a:t>
            </a:r>
            <a:r>
              <a:rPr lang="pt-BR" sz="1600" dirty="0" err="1"/>
              <a:t>Lc</a:t>
            </a:r>
            <a:r>
              <a:rPr lang="pt-BR" sz="1600" dirty="0"/>
              <a:t> 14:13), sabendo que eles são filhos amados de Deus?</a:t>
            </a:r>
          </a:p>
          <a:p>
            <a:pPr marL="45720" indent="0">
              <a:buNone/>
            </a:pPr>
            <a:endParaRPr lang="pt-BR" sz="1600" dirty="0" smtClean="0"/>
          </a:p>
        </p:txBody>
      </p:sp>
      <p:sp>
        <p:nvSpPr>
          <p:cNvPr id="9" name="Título 1"/>
          <p:cNvSpPr txBox="1">
            <a:spLocks/>
          </p:cNvSpPr>
          <p:nvPr/>
        </p:nvSpPr>
        <p:spPr>
          <a:xfrm>
            <a:off x="107504" y="5805264"/>
            <a:ext cx="7920880" cy="504056"/>
          </a:xfrm>
          <a:prstGeom prst="rect">
            <a:avLst/>
          </a:prstGeom>
          <a:effectLst/>
        </p:spPr>
        <p:txBody>
          <a:bodyPr vert="horz" lIns="91440" tIns="45720" rIns="91440" bIns="45720" rtlCol="0" anchor="t" anchorCtr="0">
            <a:noAutofit/>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pt-BR" sz="2800" dirty="0" smtClean="0">
                <a:solidFill>
                  <a:srgbClr val="002060"/>
                </a:solidFill>
              </a:rPr>
              <a:t>Proclamando as boas Novas! </a:t>
            </a:r>
            <a:br>
              <a:rPr lang="pt-BR" sz="2800" dirty="0" smtClean="0">
                <a:solidFill>
                  <a:srgbClr val="002060"/>
                </a:solidFill>
              </a:rPr>
            </a:br>
            <a:r>
              <a:rPr lang="pt-BR" sz="2800" dirty="0" smtClean="0">
                <a:solidFill>
                  <a:srgbClr val="002060"/>
                </a:solidFill>
              </a:rPr>
              <a:t>Venham porque tudo está preparado!</a:t>
            </a:r>
            <a:endParaRPr lang="pt-BR" sz="2800" dirty="0">
              <a:solidFill>
                <a:srgbClr val="002060"/>
              </a:solidFill>
            </a:endParaRPr>
          </a:p>
        </p:txBody>
      </p:sp>
      <p:pic>
        <p:nvPicPr>
          <p:cNvPr id="10" name="Picture 4" descr="C:\Users\paul.beyer\Desktop\slovenia-europe-business-opportunities-800x44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0757" y="-7222"/>
            <a:ext cx="5012405" cy="278815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C:\Users\paul.beyer\Desktop\images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0" y="2736196"/>
            <a:ext cx="4453918" cy="28530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498666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5805264"/>
            <a:ext cx="8352929" cy="864096"/>
          </a:xfrm>
        </p:spPr>
        <p:txBody>
          <a:bodyPr>
            <a:noAutofit/>
          </a:bodyPr>
          <a:lstStyle/>
          <a:p>
            <a:r>
              <a:rPr lang="pt-BR" sz="2500" dirty="0">
                <a:solidFill>
                  <a:srgbClr val="002060"/>
                </a:solidFill>
              </a:rPr>
              <a:t>Hino: </a:t>
            </a:r>
            <a:r>
              <a:rPr lang="pt-BR" sz="2500" dirty="0" err="1">
                <a:solidFill>
                  <a:srgbClr val="002060"/>
                </a:solidFill>
              </a:rPr>
              <a:t>Pridi</a:t>
            </a:r>
            <a:r>
              <a:rPr lang="pt-BR" sz="2500" dirty="0">
                <a:solidFill>
                  <a:srgbClr val="002060"/>
                </a:solidFill>
              </a:rPr>
              <a:t>. </a:t>
            </a:r>
            <a:r>
              <a:rPr lang="pt-BR" sz="2500" dirty="0" smtClean="0">
                <a:solidFill>
                  <a:srgbClr val="002060"/>
                </a:solidFill>
              </a:rPr>
              <a:t/>
            </a:r>
            <a:br>
              <a:rPr lang="pt-BR" sz="2500" dirty="0" smtClean="0">
                <a:solidFill>
                  <a:srgbClr val="002060"/>
                </a:solidFill>
              </a:rPr>
            </a:br>
            <a:r>
              <a:rPr lang="pt-BR" sz="1400" b="0" i="1" dirty="0" smtClean="0">
                <a:solidFill>
                  <a:srgbClr val="002060"/>
                </a:solidFill>
              </a:rPr>
              <a:t>(</a:t>
            </a:r>
            <a:r>
              <a:rPr lang="pt-BR" sz="1400" b="0" i="1" dirty="0">
                <a:solidFill>
                  <a:srgbClr val="002060"/>
                </a:solidFill>
              </a:rPr>
              <a:t>Letra:  Barbara </a:t>
            </a:r>
            <a:r>
              <a:rPr lang="pt-BR" sz="1400" b="0" i="1" dirty="0" err="1">
                <a:solidFill>
                  <a:srgbClr val="002060"/>
                </a:solidFill>
              </a:rPr>
              <a:t>Wohinz</a:t>
            </a:r>
            <a:r>
              <a:rPr lang="pt-BR" sz="1400" b="0" i="1" dirty="0">
                <a:solidFill>
                  <a:srgbClr val="002060"/>
                </a:solidFill>
              </a:rPr>
              <a:t>, Música: Diana Novak. © Diana Novak)</a:t>
            </a:r>
            <a:br>
              <a:rPr lang="pt-BR" sz="1400" b="0" i="1" dirty="0">
                <a:solidFill>
                  <a:srgbClr val="002060"/>
                </a:solidFill>
              </a:rPr>
            </a:br>
            <a:endParaRPr lang="pt-BR" sz="1400" b="0" dirty="0">
              <a:solidFill>
                <a:srgbClr val="002060"/>
              </a:solidFill>
            </a:endParaRPr>
          </a:p>
        </p:txBody>
      </p:sp>
      <p:sp>
        <p:nvSpPr>
          <p:cNvPr id="4" name="Espaço Reservado para Conteúdo 3"/>
          <p:cNvSpPr>
            <a:spLocks noGrp="1"/>
          </p:cNvSpPr>
          <p:nvPr>
            <p:ph sz="quarter" idx="13"/>
          </p:nvPr>
        </p:nvSpPr>
        <p:spPr>
          <a:xfrm>
            <a:off x="1115616" y="404664"/>
            <a:ext cx="6984776" cy="4968552"/>
          </a:xfrm>
        </p:spPr>
        <p:txBody>
          <a:bodyPr>
            <a:normAutofit/>
          </a:bodyPr>
          <a:lstStyle/>
          <a:p>
            <a:pPr marL="45720" indent="0">
              <a:buNone/>
            </a:pPr>
            <a:endParaRPr lang="pt-BR" sz="3000" b="1" i="1" dirty="0">
              <a:solidFill>
                <a:schemeClr val="tx1"/>
              </a:solidFill>
            </a:endParaRPr>
          </a:p>
        </p:txBody>
      </p:sp>
    </p:spTree>
    <p:extLst>
      <p:ext uri="{BB962C8B-B14F-4D97-AF65-F5344CB8AC3E}">
        <p14:creationId xmlns:p14="http://schemas.microsoft.com/office/powerpoint/2010/main" val="18424949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539552" y="476672"/>
            <a:ext cx="8064896" cy="5616624"/>
          </a:xfrm>
        </p:spPr>
        <p:txBody>
          <a:bodyPr>
            <a:noAutofit/>
          </a:bodyPr>
          <a:lstStyle/>
          <a:p>
            <a:pPr marL="45720" indent="0">
              <a:buNone/>
            </a:pPr>
            <a:r>
              <a:rPr lang="pt-BR" dirty="0"/>
              <a:t>- O Dia Mundial da Oração é um movimento ecumênico mundial liderado por mulheres cristãs. A cada ano, nós admiramos a força das comunidades que participam, simpatizamos com seus cuidados e somos encorajados pela sua fé.</a:t>
            </a:r>
          </a:p>
          <a:p>
            <a:pPr marL="45720" indent="0">
              <a:buNone/>
            </a:pPr>
            <a:endParaRPr lang="pt-BR" dirty="0"/>
          </a:p>
          <a:p>
            <a:pPr marL="45720" indent="0">
              <a:buNone/>
            </a:pPr>
            <a:r>
              <a:rPr lang="pt-BR" dirty="0"/>
              <a:t>- Nossa visão é um mundo no qual todas as mulheres podem tomar decisões sobre suas vidas. Neste caminho, precisamos de sinais de solidariedade. Um desses sinais é a nossa oferta que usamos para fortalecer as comunidades ao redor do mundo através de programas que capacitam mulheres e crianças a viver uma vida melhor.</a:t>
            </a:r>
          </a:p>
          <a:p>
            <a:pPr marL="45720" indent="0">
              <a:buNone/>
            </a:pPr>
            <a:endParaRPr lang="pt-BR" sz="1800" dirty="0" smtClean="0"/>
          </a:p>
        </p:txBody>
      </p:sp>
      <p:sp>
        <p:nvSpPr>
          <p:cNvPr id="5" name="Título 1"/>
          <p:cNvSpPr>
            <a:spLocks noGrp="1"/>
          </p:cNvSpPr>
          <p:nvPr>
            <p:ph type="title"/>
          </p:nvPr>
        </p:nvSpPr>
        <p:spPr>
          <a:xfrm>
            <a:off x="2379969" y="6165304"/>
            <a:ext cx="6512511" cy="504056"/>
          </a:xfrm>
        </p:spPr>
        <p:txBody>
          <a:bodyPr>
            <a:noAutofit/>
          </a:bodyPr>
          <a:lstStyle/>
          <a:p>
            <a:r>
              <a:rPr lang="pt-BR" sz="2800" dirty="0" smtClean="0">
                <a:solidFill>
                  <a:srgbClr val="002060"/>
                </a:solidFill>
              </a:rPr>
              <a:t>Ofertório</a:t>
            </a:r>
            <a:endParaRPr lang="pt-BR" sz="2800" dirty="0">
              <a:solidFill>
                <a:srgbClr val="002060"/>
              </a:solidFill>
            </a:endParaRPr>
          </a:p>
        </p:txBody>
      </p:sp>
    </p:spTree>
    <p:extLst>
      <p:ext uri="{BB962C8B-B14F-4D97-AF65-F5344CB8AC3E}">
        <p14:creationId xmlns:p14="http://schemas.microsoft.com/office/powerpoint/2010/main" val="167827941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p:cNvSpPr>
            <a:spLocks noGrp="1"/>
          </p:cNvSpPr>
          <p:nvPr>
            <p:ph type="title"/>
          </p:nvPr>
        </p:nvSpPr>
        <p:spPr>
          <a:xfrm>
            <a:off x="2379969" y="6165304"/>
            <a:ext cx="6512511" cy="504056"/>
          </a:xfrm>
        </p:spPr>
        <p:txBody>
          <a:bodyPr>
            <a:noAutofit/>
          </a:bodyPr>
          <a:lstStyle/>
          <a:p>
            <a:r>
              <a:rPr lang="pt-BR" sz="2800" dirty="0" smtClean="0">
                <a:solidFill>
                  <a:srgbClr val="002060"/>
                </a:solidFill>
              </a:rPr>
              <a:t>Ofertório</a:t>
            </a:r>
            <a:endParaRPr lang="pt-BR" sz="2800" dirty="0">
              <a:solidFill>
                <a:srgbClr val="002060"/>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805" y="476672"/>
            <a:ext cx="8002603" cy="136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2060848"/>
            <a:ext cx="7337682" cy="38991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5291672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5805264"/>
            <a:ext cx="8352929" cy="864096"/>
          </a:xfrm>
        </p:spPr>
        <p:txBody>
          <a:bodyPr>
            <a:noAutofit/>
          </a:bodyPr>
          <a:lstStyle/>
          <a:p>
            <a:r>
              <a:rPr lang="pt-BR" sz="2500" dirty="0">
                <a:solidFill>
                  <a:srgbClr val="002060"/>
                </a:solidFill>
              </a:rPr>
              <a:t>Hino: </a:t>
            </a:r>
            <a:r>
              <a:rPr lang="pt-BR" sz="2500" dirty="0" err="1">
                <a:solidFill>
                  <a:srgbClr val="002060"/>
                </a:solidFill>
              </a:rPr>
              <a:t>Daritev</a:t>
            </a:r>
            <a:r>
              <a:rPr lang="pt-BR" sz="2500" dirty="0">
                <a:solidFill>
                  <a:srgbClr val="002060"/>
                </a:solidFill>
              </a:rPr>
              <a:t> (coro).</a:t>
            </a:r>
            <a:r>
              <a:rPr lang="pt-BR" sz="2800" dirty="0">
                <a:effectLst/>
              </a:rPr>
              <a:t> </a:t>
            </a:r>
            <a:r>
              <a:rPr lang="pt-BR" sz="2800" dirty="0" smtClean="0">
                <a:effectLst/>
              </a:rPr>
              <a:t/>
            </a:r>
            <a:br>
              <a:rPr lang="pt-BR" sz="2800" dirty="0" smtClean="0">
                <a:effectLst/>
              </a:rPr>
            </a:br>
            <a:r>
              <a:rPr lang="pt-BR" sz="1400" b="0" i="1" dirty="0" smtClean="0">
                <a:solidFill>
                  <a:srgbClr val="002060"/>
                </a:solidFill>
              </a:rPr>
              <a:t>(</a:t>
            </a:r>
            <a:r>
              <a:rPr lang="pt-BR" sz="1400" b="0" i="1" dirty="0">
                <a:solidFill>
                  <a:srgbClr val="002060"/>
                </a:solidFill>
              </a:rPr>
              <a:t>Letra e música de Barbara </a:t>
            </a:r>
            <a:r>
              <a:rPr lang="pt-BR" sz="1400" b="0" i="1" dirty="0" err="1">
                <a:solidFill>
                  <a:srgbClr val="002060"/>
                </a:solidFill>
              </a:rPr>
              <a:t>Wohinz</a:t>
            </a:r>
            <a:r>
              <a:rPr lang="pt-BR" sz="1400" b="0" i="1" dirty="0">
                <a:solidFill>
                  <a:srgbClr val="002060"/>
                </a:solidFill>
              </a:rPr>
              <a:t>)</a:t>
            </a:r>
            <a:br>
              <a:rPr lang="pt-BR" sz="1400" b="0" i="1" dirty="0">
                <a:solidFill>
                  <a:srgbClr val="002060"/>
                </a:solidFill>
              </a:rPr>
            </a:br>
            <a:endParaRPr lang="pt-BR" sz="1400" b="0" dirty="0">
              <a:solidFill>
                <a:srgbClr val="002060"/>
              </a:solidFill>
            </a:endParaRPr>
          </a:p>
        </p:txBody>
      </p:sp>
      <p:sp>
        <p:nvSpPr>
          <p:cNvPr id="4" name="Espaço Reservado para Conteúdo 3"/>
          <p:cNvSpPr>
            <a:spLocks noGrp="1"/>
          </p:cNvSpPr>
          <p:nvPr>
            <p:ph sz="quarter" idx="13"/>
          </p:nvPr>
        </p:nvSpPr>
        <p:spPr>
          <a:xfrm>
            <a:off x="1115616" y="404664"/>
            <a:ext cx="6984776" cy="4968552"/>
          </a:xfrm>
        </p:spPr>
        <p:txBody>
          <a:bodyPr>
            <a:normAutofit/>
          </a:bodyPr>
          <a:lstStyle/>
          <a:p>
            <a:pPr marL="45720" indent="0">
              <a:buNone/>
            </a:pPr>
            <a:endParaRPr lang="pt-BR" sz="3000" b="1" i="1" dirty="0">
              <a:solidFill>
                <a:schemeClr val="tx1"/>
              </a:solidFill>
            </a:endParaRPr>
          </a:p>
        </p:txBody>
      </p:sp>
    </p:spTree>
    <p:extLst>
      <p:ext uri="{BB962C8B-B14F-4D97-AF65-F5344CB8AC3E}">
        <p14:creationId xmlns:p14="http://schemas.microsoft.com/office/powerpoint/2010/main" val="261634020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539552" y="1340768"/>
            <a:ext cx="8064896" cy="5616624"/>
          </a:xfrm>
        </p:spPr>
        <p:txBody>
          <a:bodyPr>
            <a:noAutofit/>
          </a:bodyPr>
          <a:lstStyle/>
          <a:p>
            <a:pPr marL="45720" indent="0">
              <a:buNone/>
            </a:pPr>
            <a:r>
              <a:rPr lang="pt-BR" dirty="0" smtClean="0"/>
              <a:t>- Ó </a:t>
            </a:r>
            <a:r>
              <a:rPr lang="pt-BR" dirty="0"/>
              <a:t>Deus, nós te agradecemos pelo povo esloveno que tem superado muitas dificuldades através de sua história e ainda permanece forte. Que os eslovenos possam ser receptivos aos outros e possam receber bem aqueles que vêm a eles em necessidade.</a:t>
            </a:r>
          </a:p>
          <a:p>
            <a:pPr marL="45720" indent="0">
              <a:buNone/>
            </a:pPr>
            <a:endParaRPr lang="pt-BR" dirty="0" smtClean="0"/>
          </a:p>
          <a:p>
            <a:pPr marL="45720" indent="0">
              <a:buNone/>
            </a:pPr>
            <a:r>
              <a:rPr lang="pt-BR" dirty="0" smtClean="0"/>
              <a:t>	- Ó </a:t>
            </a:r>
            <a:r>
              <a:rPr lang="pt-BR" dirty="0"/>
              <a:t>Deus, nós te agradecemos pelos países que </a:t>
            </a:r>
            <a:r>
              <a:rPr lang="pt-BR" dirty="0" smtClean="0"/>
              <a:t>	estão </a:t>
            </a:r>
            <a:r>
              <a:rPr lang="pt-BR" dirty="0"/>
              <a:t>construindo sociedades democráticas. Que </a:t>
            </a:r>
            <a:r>
              <a:rPr lang="pt-BR" dirty="0" smtClean="0"/>
              <a:t>	isso </a:t>
            </a:r>
            <a:r>
              <a:rPr lang="pt-BR" dirty="0"/>
              <a:t>seja feito através das comunidades, lares e </a:t>
            </a:r>
            <a:r>
              <a:rPr lang="pt-BR" dirty="0" smtClean="0"/>
              <a:t>	nações</a:t>
            </a:r>
            <a:r>
              <a:rPr lang="pt-BR" dirty="0"/>
              <a:t>. Ajude-nos a construir solidariedade em </a:t>
            </a:r>
            <a:r>
              <a:rPr lang="pt-BR" dirty="0" smtClean="0"/>
              <a:t>	todo </a:t>
            </a:r>
            <a:r>
              <a:rPr lang="pt-BR" dirty="0"/>
              <a:t>o mundo.</a:t>
            </a:r>
            <a:endParaRPr lang="pt-BR" dirty="0" smtClean="0"/>
          </a:p>
        </p:txBody>
      </p:sp>
      <p:sp>
        <p:nvSpPr>
          <p:cNvPr id="6" name="Título 1"/>
          <p:cNvSpPr txBox="1">
            <a:spLocks/>
          </p:cNvSpPr>
          <p:nvPr/>
        </p:nvSpPr>
        <p:spPr>
          <a:xfrm>
            <a:off x="539552" y="5805264"/>
            <a:ext cx="8352929" cy="864096"/>
          </a:xfrm>
          <a:prstGeom prst="rect">
            <a:avLst/>
          </a:prstGeom>
          <a:effectLst/>
        </p:spPr>
        <p:txBody>
          <a:bodyPr vert="horz" lIns="91440" tIns="45720" rIns="91440" bIns="45720" rtlCol="0" anchor="t" anchorCtr="0">
            <a:noAutofit/>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pt-BR" sz="2500" dirty="0" smtClean="0">
                <a:solidFill>
                  <a:srgbClr val="002060"/>
                </a:solidFill>
              </a:rPr>
              <a:t>Hino (refrão): </a:t>
            </a:r>
            <a:r>
              <a:rPr lang="pt-BR" sz="2500" dirty="0" err="1" smtClean="0">
                <a:solidFill>
                  <a:srgbClr val="002060"/>
                </a:solidFill>
              </a:rPr>
              <a:t>Daritev</a:t>
            </a:r>
            <a:r>
              <a:rPr lang="pt-BR" sz="2500" dirty="0" smtClean="0">
                <a:solidFill>
                  <a:srgbClr val="002060"/>
                </a:solidFill>
              </a:rPr>
              <a:t> (coro).</a:t>
            </a:r>
            <a:r>
              <a:rPr lang="pt-BR" sz="2800" dirty="0" smtClean="0">
                <a:effectLst/>
              </a:rPr>
              <a:t> </a:t>
            </a:r>
            <a:br>
              <a:rPr lang="pt-BR" sz="2800" dirty="0" smtClean="0">
                <a:effectLst/>
              </a:rPr>
            </a:br>
            <a:r>
              <a:rPr lang="pt-BR" sz="1400" b="0" i="1" dirty="0" smtClean="0">
                <a:solidFill>
                  <a:srgbClr val="002060"/>
                </a:solidFill>
              </a:rPr>
              <a:t>(Letra e música de Barbara </a:t>
            </a:r>
            <a:r>
              <a:rPr lang="pt-BR" sz="1400" b="0" i="1" dirty="0" err="1" smtClean="0">
                <a:solidFill>
                  <a:srgbClr val="002060"/>
                </a:solidFill>
              </a:rPr>
              <a:t>Wohinz</a:t>
            </a:r>
            <a:r>
              <a:rPr lang="pt-BR" sz="1400" b="0" i="1" dirty="0" smtClean="0">
                <a:solidFill>
                  <a:srgbClr val="002060"/>
                </a:solidFill>
              </a:rPr>
              <a:t>)</a:t>
            </a:r>
            <a:br>
              <a:rPr lang="pt-BR" sz="1400" b="0" i="1" dirty="0" smtClean="0">
                <a:solidFill>
                  <a:srgbClr val="002060"/>
                </a:solidFill>
              </a:rPr>
            </a:br>
            <a:endParaRPr lang="pt-BR" sz="1400" b="0" dirty="0">
              <a:solidFill>
                <a:srgbClr val="002060"/>
              </a:solidFill>
            </a:endParaRPr>
          </a:p>
        </p:txBody>
      </p:sp>
      <p:sp>
        <p:nvSpPr>
          <p:cNvPr id="7" name="Título 1"/>
          <p:cNvSpPr>
            <a:spLocks noGrp="1"/>
          </p:cNvSpPr>
          <p:nvPr>
            <p:ph type="title"/>
          </p:nvPr>
        </p:nvSpPr>
        <p:spPr>
          <a:xfrm>
            <a:off x="467544" y="404664"/>
            <a:ext cx="6512511" cy="504056"/>
          </a:xfrm>
        </p:spPr>
        <p:txBody>
          <a:bodyPr>
            <a:noAutofit/>
          </a:bodyPr>
          <a:lstStyle/>
          <a:p>
            <a:pPr algn="l"/>
            <a:r>
              <a:rPr lang="pt-BR" sz="2800" dirty="0" smtClean="0">
                <a:solidFill>
                  <a:srgbClr val="002060"/>
                </a:solidFill>
              </a:rPr>
              <a:t>Orações de Ação de Graças</a:t>
            </a:r>
            <a:endParaRPr lang="pt-BR" sz="2800" dirty="0">
              <a:solidFill>
                <a:srgbClr val="002060"/>
              </a:solidFill>
            </a:endParaRPr>
          </a:p>
        </p:txBody>
      </p:sp>
    </p:spTree>
    <p:extLst>
      <p:ext uri="{BB962C8B-B14F-4D97-AF65-F5344CB8AC3E}">
        <p14:creationId xmlns:p14="http://schemas.microsoft.com/office/powerpoint/2010/main" val="278728633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539552" y="332656"/>
            <a:ext cx="8064896" cy="5616624"/>
          </a:xfrm>
        </p:spPr>
        <p:txBody>
          <a:bodyPr>
            <a:noAutofit/>
          </a:bodyPr>
          <a:lstStyle/>
          <a:p>
            <a:pPr marL="45720" indent="0">
              <a:buNone/>
            </a:pPr>
            <a:r>
              <a:rPr lang="pt-BR" dirty="0" smtClean="0"/>
              <a:t>- Ó </a:t>
            </a:r>
            <a:r>
              <a:rPr lang="pt-BR" dirty="0"/>
              <a:t>Deus, nós te agradecemos por incutir em nós a atitude e a alegria de compartilhar. Que todos possam ter o suficiente para comer, acesso aos cuidados de saúde e segurança social. Ajude-nos a estar mais atentos às necessidades espirituais daqueles que nos rodeiam e a apoiar as pessoas em situações difíceis</a:t>
            </a:r>
            <a:r>
              <a:rPr lang="pt-BR" dirty="0" smtClean="0"/>
              <a:t>.</a:t>
            </a:r>
          </a:p>
          <a:p>
            <a:pPr marL="45720" indent="0">
              <a:buNone/>
            </a:pPr>
            <a:r>
              <a:rPr lang="pt-BR" dirty="0"/>
              <a:t>	</a:t>
            </a:r>
          </a:p>
          <a:p>
            <a:pPr marL="45720" indent="0">
              <a:buNone/>
            </a:pPr>
            <a:r>
              <a:rPr lang="pt-BR" dirty="0" smtClean="0"/>
              <a:t>	- Ó </a:t>
            </a:r>
            <a:r>
              <a:rPr lang="pt-BR" dirty="0"/>
              <a:t>Deus, nós te agradecemos pela educação </a:t>
            </a:r>
            <a:r>
              <a:rPr lang="pt-BR" dirty="0" smtClean="0"/>
              <a:t>	gratuita </a:t>
            </a:r>
            <a:r>
              <a:rPr lang="pt-BR" dirty="0"/>
              <a:t>e a possibilidade de estudar no exterior. </a:t>
            </a:r>
            <a:r>
              <a:rPr lang="pt-BR" dirty="0" smtClean="0"/>
              <a:t>	Pedimos </a:t>
            </a:r>
            <a:r>
              <a:rPr lang="pt-BR" dirty="0"/>
              <a:t>aos líderes de nossos países que </a:t>
            </a:r>
            <a:r>
              <a:rPr lang="pt-BR" dirty="0" smtClean="0"/>
              <a:t>	assegurem </a:t>
            </a:r>
            <a:r>
              <a:rPr lang="pt-BR" dirty="0"/>
              <a:t>esse direito universal a cada criança e </a:t>
            </a:r>
            <a:r>
              <a:rPr lang="pt-BR" dirty="0" smtClean="0"/>
              <a:t>	a </a:t>
            </a:r>
            <a:r>
              <a:rPr lang="pt-BR" dirty="0"/>
              <a:t>todos que tenham que deixar seu lar em busca de </a:t>
            </a:r>
            <a:r>
              <a:rPr lang="pt-BR" dirty="0" smtClean="0"/>
              <a:t>	educação</a:t>
            </a:r>
            <a:r>
              <a:rPr lang="pt-BR" dirty="0"/>
              <a:t>. Que essa educação possa ser traduzida </a:t>
            </a:r>
            <a:r>
              <a:rPr lang="pt-BR" dirty="0" smtClean="0"/>
              <a:t>	em </a:t>
            </a:r>
            <a:r>
              <a:rPr lang="pt-BR" dirty="0"/>
              <a:t>empregos para permitir o futuro pacífico de </a:t>
            </a:r>
            <a:r>
              <a:rPr lang="pt-BR" dirty="0" smtClean="0"/>
              <a:t>	nossos </a:t>
            </a:r>
            <a:r>
              <a:rPr lang="pt-BR" dirty="0"/>
              <a:t>países e famílias</a:t>
            </a:r>
            <a:r>
              <a:rPr lang="pt-BR" dirty="0" smtClean="0"/>
              <a:t>.</a:t>
            </a:r>
            <a:endParaRPr lang="pt-BR" dirty="0"/>
          </a:p>
        </p:txBody>
      </p:sp>
      <p:sp>
        <p:nvSpPr>
          <p:cNvPr id="6" name="Título 1"/>
          <p:cNvSpPr txBox="1">
            <a:spLocks/>
          </p:cNvSpPr>
          <p:nvPr/>
        </p:nvSpPr>
        <p:spPr>
          <a:xfrm>
            <a:off x="539552" y="5805264"/>
            <a:ext cx="8352929" cy="864096"/>
          </a:xfrm>
          <a:prstGeom prst="rect">
            <a:avLst/>
          </a:prstGeom>
          <a:effectLst/>
        </p:spPr>
        <p:txBody>
          <a:bodyPr vert="horz" lIns="91440" tIns="45720" rIns="91440" bIns="45720" rtlCol="0" anchor="t" anchorCtr="0">
            <a:noAutofit/>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pt-BR" sz="2500" dirty="0" smtClean="0">
                <a:solidFill>
                  <a:srgbClr val="002060"/>
                </a:solidFill>
              </a:rPr>
              <a:t>Hino (refrão): </a:t>
            </a:r>
            <a:r>
              <a:rPr lang="pt-BR" sz="2500" dirty="0" err="1" smtClean="0">
                <a:solidFill>
                  <a:srgbClr val="002060"/>
                </a:solidFill>
              </a:rPr>
              <a:t>Daritev</a:t>
            </a:r>
            <a:r>
              <a:rPr lang="pt-BR" sz="2500" dirty="0" smtClean="0">
                <a:solidFill>
                  <a:srgbClr val="002060"/>
                </a:solidFill>
              </a:rPr>
              <a:t> (coro).</a:t>
            </a:r>
            <a:r>
              <a:rPr lang="pt-BR" sz="2800" dirty="0" smtClean="0">
                <a:effectLst/>
              </a:rPr>
              <a:t> </a:t>
            </a:r>
            <a:br>
              <a:rPr lang="pt-BR" sz="2800" dirty="0" smtClean="0">
                <a:effectLst/>
              </a:rPr>
            </a:br>
            <a:r>
              <a:rPr lang="pt-BR" sz="1400" b="0" i="1" dirty="0" smtClean="0">
                <a:solidFill>
                  <a:srgbClr val="002060"/>
                </a:solidFill>
              </a:rPr>
              <a:t>(Letra e música de Barbara </a:t>
            </a:r>
            <a:r>
              <a:rPr lang="pt-BR" sz="1400" b="0" i="1" dirty="0" err="1" smtClean="0">
                <a:solidFill>
                  <a:srgbClr val="002060"/>
                </a:solidFill>
              </a:rPr>
              <a:t>Wohinz</a:t>
            </a:r>
            <a:r>
              <a:rPr lang="pt-BR" sz="1400" b="0" i="1" dirty="0" smtClean="0">
                <a:solidFill>
                  <a:srgbClr val="002060"/>
                </a:solidFill>
              </a:rPr>
              <a:t>)</a:t>
            </a:r>
            <a:br>
              <a:rPr lang="pt-BR" sz="1400" b="0" i="1" dirty="0" smtClean="0">
                <a:solidFill>
                  <a:srgbClr val="002060"/>
                </a:solidFill>
              </a:rPr>
            </a:br>
            <a:endParaRPr lang="pt-BR" sz="1400" b="0" dirty="0">
              <a:solidFill>
                <a:srgbClr val="002060"/>
              </a:solidFill>
            </a:endParaRPr>
          </a:p>
        </p:txBody>
      </p:sp>
    </p:spTree>
    <p:extLst>
      <p:ext uri="{BB962C8B-B14F-4D97-AF65-F5344CB8AC3E}">
        <p14:creationId xmlns:p14="http://schemas.microsoft.com/office/powerpoint/2010/main" val="222686420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539552" y="332656"/>
            <a:ext cx="8064896" cy="5616624"/>
          </a:xfrm>
        </p:spPr>
        <p:txBody>
          <a:bodyPr>
            <a:noAutofit/>
          </a:bodyPr>
          <a:lstStyle/>
          <a:p>
            <a:pPr marL="45720" indent="0">
              <a:buNone/>
            </a:pPr>
            <a:r>
              <a:rPr lang="pt-BR" dirty="0" smtClean="0"/>
              <a:t>- Ó </a:t>
            </a:r>
            <a:r>
              <a:rPr lang="pt-BR" dirty="0"/>
              <a:t>Deus, nós te agradecemos pelos avós que apoiam as famílias jovens, cuidando dos netos e compartilhando a sua fé com eles. </a:t>
            </a:r>
            <a:r>
              <a:rPr lang="pt-BR" dirty="0" smtClean="0"/>
              <a:t>Ajude-nos </a:t>
            </a:r>
            <a:r>
              <a:rPr lang="pt-BR" dirty="0"/>
              <a:t>a cuidar dos idosos em nossas comunidades, para que eles possam viver bem em lares para idosos e em nossa vizinhança.</a:t>
            </a:r>
          </a:p>
          <a:p>
            <a:pPr marL="45720" indent="0">
              <a:buNone/>
            </a:pPr>
            <a:r>
              <a:rPr lang="pt-BR" dirty="0" smtClean="0"/>
              <a:t>	</a:t>
            </a:r>
          </a:p>
          <a:p>
            <a:pPr marL="45720" indent="0">
              <a:buNone/>
            </a:pPr>
            <a:r>
              <a:rPr lang="pt-BR" dirty="0"/>
              <a:t>	</a:t>
            </a:r>
            <a:r>
              <a:rPr lang="pt-BR" dirty="0" smtClean="0"/>
              <a:t>- Ó </a:t>
            </a:r>
            <a:r>
              <a:rPr lang="pt-BR" dirty="0"/>
              <a:t>Deus, nós te agradecemos pela voz e pelo </a:t>
            </a:r>
            <a:r>
              <a:rPr lang="pt-BR" dirty="0" smtClean="0"/>
              <a:t>	testemunho </a:t>
            </a:r>
            <a:r>
              <a:rPr lang="pt-BR" dirty="0"/>
              <a:t>das comunidades minoritárias. Que o </a:t>
            </a:r>
            <a:r>
              <a:rPr lang="pt-BR" dirty="0" smtClean="0"/>
              <a:t>	pedido </a:t>
            </a:r>
            <a:r>
              <a:rPr lang="pt-BR" dirty="0"/>
              <a:t>de justiça e inclusão possa ser ouvido nos </a:t>
            </a:r>
            <a:r>
              <a:rPr lang="pt-BR" dirty="0" smtClean="0"/>
              <a:t>	parlamentos</a:t>
            </a:r>
            <a:r>
              <a:rPr lang="pt-BR" dirty="0"/>
              <a:t>. Sustente os refugiados e emigrantes </a:t>
            </a:r>
            <a:r>
              <a:rPr lang="pt-BR" dirty="0" smtClean="0"/>
              <a:t>	entre </a:t>
            </a:r>
            <a:r>
              <a:rPr lang="pt-BR" dirty="0"/>
              <a:t>nós. Ajude-nos a caminhar com os "pobres, </a:t>
            </a:r>
            <a:r>
              <a:rPr lang="pt-BR" dirty="0" smtClean="0"/>
              <a:t>	os </a:t>
            </a:r>
            <a:r>
              <a:rPr lang="pt-BR" dirty="0"/>
              <a:t>aleijados, os cegos e os coxos". Que possamos </a:t>
            </a:r>
            <a:r>
              <a:rPr lang="pt-BR" dirty="0" smtClean="0"/>
              <a:t>	sempre </a:t>
            </a:r>
            <a:r>
              <a:rPr lang="pt-BR" dirty="0"/>
              <a:t>ouvir o seu grito</a:t>
            </a:r>
            <a:r>
              <a:rPr lang="pt-BR" dirty="0" smtClean="0"/>
              <a:t>!</a:t>
            </a:r>
            <a:endParaRPr lang="pt-BR" dirty="0"/>
          </a:p>
        </p:txBody>
      </p:sp>
      <p:sp>
        <p:nvSpPr>
          <p:cNvPr id="6" name="Título 1"/>
          <p:cNvSpPr txBox="1">
            <a:spLocks/>
          </p:cNvSpPr>
          <p:nvPr/>
        </p:nvSpPr>
        <p:spPr>
          <a:xfrm>
            <a:off x="539552" y="5805264"/>
            <a:ext cx="8352929" cy="864096"/>
          </a:xfrm>
          <a:prstGeom prst="rect">
            <a:avLst/>
          </a:prstGeom>
          <a:effectLst/>
        </p:spPr>
        <p:txBody>
          <a:bodyPr vert="horz" lIns="91440" tIns="45720" rIns="91440" bIns="45720" rtlCol="0" anchor="t" anchorCtr="0">
            <a:noAutofit/>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pt-BR" sz="2500" dirty="0" smtClean="0">
                <a:solidFill>
                  <a:srgbClr val="002060"/>
                </a:solidFill>
              </a:rPr>
              <a:t>Hino (refrão): </a:t>
            </a:r>
            <a:r>
              <a:rPr lang="pt-BR" sz="2500" dirty="0" err="1" smtClean="0">
                <a:solidFill>
                  <a:srgbClr val="002060"/>
                </a:solidFill>
              </a:rPr>
              <a:t>Daritev</a:t>
            </a:r>
            <a:r>
              <a:rPr lang="pt-BR" sz="2500" dirty="0" smtClean="0">
                <a:solidFill>
                  <a:srgbClr val="002060"/>
                </a:solidFill>
              </a:rPr>
              <a:t> (coro).</a:t>
            </a:r>
            <a:r>
              <a:rPr lang="pt-BR" sz="2800" dirty="0" smtClean="0">
                <a:effectLst/>
              </a:rPr>
              <a:t> </a:t>
            </a:r>
            <a:br>
              <a:rPr lang="pt-BR" sz="2800" dirty="0" smtClean="0">
                <a:effectLst/>
              </a:rPr>
            </a:br>
            <a:r>
              <a:rPr lang="pt-BR" sz="1400" b="0" i="1" dirty="0" smtClean="0">
                <a:solidFill>
                  <a:srgbClr val="002060"/>
                </a:solidFill>
              </a:rPr>
              <a:t>(Letra e música de Barbara </a:t>
            </a:r>
            <a:r>
              <a:rPr lang="pt-BR" sz="1400" b="0" i="1" dirty="0" err="1" smtClean="0">
                <a:solidFill>
                  <a:srgbClr val="002060"/>
                </a:solidFill>
              </a:rPr>
              <a:t>Wohinz</a:t>
            </a:r>
            <a:r>
              <a:rPr lang="pt-BR" sz="1400" b="0" i="1" dirty="0" smtClean="0">
                <a:solidFill>
                  <a:srgbClr val="002060"/>
                </a:solidFill>
              </a:rPr>
              <a:t>)</a:t>
            </a:r>
            <a:br>
              <a:rPr lang="pt-BR" sz="1400" b="0" i="1" dirty="0" smtClean="0">
                <a:solidFill>
                  <a:srgbClr val="002060"/>
                </a:solidFill>
              </a:rPr>
            </a:br>
            <a:endParaRPr lang="pt-BR" sz="1400" b="0" dirty="0">
              <a:solidFill>
                <a:srgbClr val="002060"/>
              </a:solidFill>
            </a:endParaRPr>
          </a:p>
        </p:txBody>
      </p:sp>
    </p:spTree>
    <p:extLst>
      <p:ext uri="{BB962C8B-B14F-4D97-AF65-F5344CB8AC3E}">
        <p14:creationId xmlns:p14="http://schemas.microsoft.com/office/powerpoint/2010/main" val="30497287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539552" y="332656"/>
            <a:ext cx="8064896" cy="5616624"/>
          </a:xfrm>
        </p:spPr>
        <p:txBody>
          <a:bodyPr>
            <a:noAutofit/>
          </a:bodyPr>
          <a:lstStyle/>
          <a:p>
            <a:pPr marL="45720" indent="0">
              <a:buNone/>
            </a:pPr>
            <a:r>
              <a:rPr lang="pt-BR" dirty="0" smtClean="0"/>
              <a:t>- Ó </a:t>
            </a:r>
            <a:r>
              <a:rPr lang="pt-BR" dirty="0"/>
              <a:t>Deus, nós te agradecemos por nos ajudar a aumentar as relações ecumênicas e a cooperação inter-religiosa, a aprender a respeitar nossas diferenças e a reconhecer como nos enriquecemos com esses relacionamentos</a:t>
            </a:r>
            <a:r>
              <a:rPr lang="pt-BR" dirty="0" smtClean="0"/>
              <a:t>.</a:t>
            </a:r>
          </a:p>
          <a:p>
            <a:pPr>
              <a:buFontTx/>
              <a:buChar char="-"/>
            </a:pPr>
            <a:endParaRPr lang="pt-BR" dirty="0"/>
          </a:p>
          <a:p>
            <a:pPr marL="45720" indent="0">
              <a:buNone/>
            </a:pPr>
            <a:r>
              <a:rPr lang="pt-BR" dirty="0" smtClean="0"/>
              <a:t>	- </a:t>
            </a:r>
            <a:r>
              <a:rPr lang="pt-BR" dirty="0"/>
              <a:t>Ó Deus, nós te louvamos pelo convite permanente </a:t>
            </a:r>
            <a:r>
              <a:rPr lang="pt-BR" dirty="0" smtClean="0"/>
              <a:t>	para </a:t>
            </a:r>
            <a:r>
              <a:rPr lang="pt-BR" dirty="0"/>
              <a:t>o teu banquete. Agradecemos a Jesus por </a:t>
            </a:r>
            <a:r>
              <a:rPr lang="pt-BR" dirty="0" smtClean="0"/>
              <a:t>	estar </a:t>
            </a:r>
            <a:r>
              <a:rPr lang="pt-BR" dirty="0"/>
              <a:t>no centro da nossa comunhão e comunidade </a:t>
            </a:r>
            <a:r>
              <a:rPr lang="pt-BR" dirty="0" smtClean="0"/>
              <a:t>	em </a:t>
            </a:r>
            <a:r>
              <a:rPr lang="pt-BR" dirty="0"/>
              <a:t>todo o mundo. Nós agradecemos também pelo </a:t>
            </a:r>
            <a:r>
              <a:rPr lang="pt-BR" dirty="0" smtClean="0"/>
              <a:t>	movimento </a:t>
            </a:r>
            <a:r>
              <a:rPr lang="pt-BR" dirty="0"/>
              <a:t>do Dia Mundial de Oração, no qual hoje </a:t>
            </a:r>
            <a:r>
              <a:rPr lang="pt-BR" dirty="0" smtClean="0"/>
              <a:t>	nós </a:t>
            </a:r>
            <a:r>
              <a:rPr lang="pt-BR" dirty="0"/>
              <a:t>encontramos forças para compartilhar os </a:t>
            </a:r>
            <a:r>
              <a:rPr lang="pt-BR" dirty="0" smtClean="0"/>
              <a:t>	cuidados</a:t>
            </a:r>
            <a:r>
              <a:rPr lang="pt-BR" dirty="0"/>
              <a:t>, esperanças e alegrias das mulheres da </a:t>
            </a:r>
            <a:r>
              <a:rPr lang="pt-BR" dirty="0" smtClean="0"/>
              <a:t>	Eslovênia.</a:t>
            </a:r>
            <a:endParaRPr lang="pt-BR" dirty="0"/>
          </a:p>
        </p:txBody>
      </p:sp>
    </p:spTree>
    <p:extLst>
      <p:ext uri="{BB962C8B-B14F-4D97-AF65-F5344CB8AC3E}">
        <p14:creationId xmlns:p14="http://schemas.microsoft.com/office/powerpoint/2010/main" val="65633039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539552" y="476672"/>
            <a:ext cx="8064896" cy="5616624"/>
          </a:xfrm>
        </p:spPr>
        <p:txBody>
          <a:bodyPr>
            <a:noAutofit/>
          </a:bodyPr>
          <a:lstStyle/>
          <a:p>
            <a:pPr marL="45720" indent="0">
              <a:buNone/>
            </a:pPr>
            <a:r>
              <a:rPr lang="pt-BR" dirty="0" smtClean="0"/>
              <a:t>- Ó </a:t>
            </a:r>
            <a:r>
              <a:rPr lang="pt-BR" dirty="0"/>
              <a:t>Deus, tu és quem nos convida, tu nos levas à mesma mesa e nos conduzes no caminho da vida e da esperança. Nós somos importantes aos teus olhos, tu nos chamaste pelo nome e, assim como teus filhos e tuas filhas amados, nos atrevemos a repetir a oração do Senhor: </a:t>
            </a:r>
          </a:p>
          <a:p>
            <a:pPr marL="45720" indent="0">
              <a:buNone/>
            </a:pPr>
            <a:endParaRPr lang="pt-BR" dirty="0" smtClean="0"/>
          </a:p>
          <a:p>
            <a:pPr marL="45720" indent="0">
              <a:buNone/>
            </a:pPr>
            <a:r>
              <a:rPr lang="pt-BR" sz="2400" b="1" dirty="0">
                <a:solidFill>
                  <a:srgbClr val="0070C0"/>
                </a:solidFill>
              </a:rPr>
              <a:t>Todos: Pai nosso que estás nos céus, Santificado seja o teu nome, venha o teu Reino, Seja feita a tua vontade, assim na terra como no céu. O pão nosso de cada dia nos dá hoje, perdoa-nos as nossas ofensas, assim como nós perdoamos a quem nos tem ofendido. E não nos deixes cair em tentação, mas livra-nos do mal. Pois teu é o Reino, o poder e a glória para sempre. Amém.</a:t>
            </a:r>
          </a:p>
          <a:p>
            <a:pPr marL="45720" indent="0">
              <a:buNone/>
            </a:pPr>
            <a:endParaRPr lang="pt-BR" sz="1800" dirty="0" smtClean="0"/>
          </a:p>
        </p:txBody>
      </p:sp>
      <p:sp>
        <p:nvSpPr>
          <p:cNvPr id="5" name="Título 1"/>
          <p:cNvSpPr>
            <a:spLocks noGrp="1"/>
          </p:cNvSpPr>
          <p:nvPr>
            <p:ph type="title"/>
          </p:nvPr>
        </p:nvSpPr>
        <p:spPr>
          <a:xfrm>
            <a:off x="2379969" y="6165304"/>
            <a:ext cx="6512511" cy="504056"/>
          </a:xfrm>
        </p:spPr>
        <p:txBody>
          <a:bodyPr>
            <a:noAutofit/>
          </a:bodyPr>
          <a:lstStyle/>
          <a:p>
            <a:r>
              <a:rPr lang="pt-BR" sz="2800" dirty="0" smtClean="0">
                <a:solidFill>
                  <a:srgbClr val="002060"/>
                </a:solidFill>
              </a:rPr>
              <a:t>Oração do Senhor</a:t>
            </a:r>
            <a:endParaRPr lang="pt-BR" sz="2800" dirty="0">
              <a:solidFill>
                <a:srgbClr val="002060"/>
              </a:solidFill>
            </a:endParaRPr>
          </a:p>
        </p:txBody>
      </p:sp>
    </p:spTree>
    <p:extLst>
      <p:ext uri="{BB962C8B-B14F-4D97-AF65-F5344CB8AC3E}">
        <p14:creationId xmlns:p14="http://schemas.microsoft.com/office/powerpoint/2010/main" val="101644463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5805264"/>
            <a:ext cx="8352929" cy="864096"/>
          </a:xfrm>
        </p:spPr>
        <p:txBody>
          <a:bodyPr>
            <a:noAutofit/>
          </a:bodyPr>
          <a:lstStyle/>
          <a:p>
            <a:r>
              <a:rPr lang="pt-BR" sz="2500" dirty="0">
                <a:solidFill>
                  <a:srgbClr val="002060"/>
                </a:solidFill>
              </a:rPr>
              <a:t>Hino: O dia que tu nos deste, Senhor, acabou. </a:t>
            </a:r>
            <a:r>
              <a:rPr lang="pt-BR" sz="2500" dirty="0" smtClean="0">
                <a:solidFill>
                  <a:srgbClr val="002060"/>
                </a:solidFill>
              </a:rPr>
              <a:t/>
            </a:r>
            <a:br>
              <a:rPr lang="pt-BR" sz="2500" dirty="0" smtClean="0">
                <a:solidFill>
                  <a:srgbClr val="002060"/>
                </a:solidFill>
              </a:rPr>
            </a:br>
            <a:r>
              <a:rPr lang="en-US" sz="1400" b="0" i="1" dirty="0" smtClean="0">
                <a:solidFill>
                  <a:srgbClr val="002060"/>
                </a:solidFill>
              </a:rPr>
              <a:t>(</a:t>
            </a:r>
            <a:r>
              <a:rPr lang="en-US" sz="1400" b="0" i="1" dirty="0" err="1" smtClean="0">
                <a:solidFill>
                  <a:srgbClr val="002060"/>
                </a:solidFill>
              </a:rPr>
              <a:t>Autor</a:t>
            </a:r>
            <a:r>
              <a:rPr lang="en-US" sz="1400" b="0" i="1" dirty="0">
                <a:solidFill>
                  <a:srgbClr val="002060"/>
                </a:solidFill>
              </a:rPr>
              <a:t>: John </a:t>
            </a:r>
            <a:r>
              <a:rPr lang="en-US" sz="1400" b="0" i="1" dirty="0" err="1">
                <a:solidFill>
                  <a:srgbClr val="002060"/>
                </a:solidFill>
              </a:rPr>
              <a:t>Ellert</a:t>
            </a:r>
            <a:r>
              <a:rPr lang="en-US" sz="1400" b="0" i="1" dirty="0">
                <a:solidFill>
                  <a:srgbClr val="002060"/>
                </a:solidFill>
              </a:rPr>
              <a:t>, 1870. </a:t>
            </a:r>
            <a:r>
              <a:rPr lang="en-US" sz="1400" b="0" i="1" dirty="0" err="1">
                <a:solidFill>
                  <a:srgbClr val="002060"/>
                </a:solidFill>
              </a:rPr>
              <a:t>Melodia</a:t>
            </a:r>
            <a:r>
              <a:rPr lang="en-US" sz="1400" b="0" i="1" dirty="0">
                <a:solidFill>
                  <a:srgbClr val="002060"/>
                </a:solidFill>
              </a:rPr>
              <a:t>: Clement C. </a:t>
            </a:r>
            <a:r>
              <a:rPr lang="en-US" sz="1400" b="0" i="1" dirty="0" err="1">
                <a:solidFill>
                  <a:srgbClr val="002060"/>
                </a:solidFill>
              </a:rPr>
              <a:t>Scholefield</a:t>
            </a:r>
            <a:r>
              <a:rPr lang="en-US" sz="1400" b="0" i="1" dirty="0">
                <a:solidFill>
                  <a:srgbClr val="002060"/>
                </a:solidFill>
              </a:rPr>
              <a:t>, 1874. </a:t>
            </a:r>
            <a:r>
              <a:rPr lang="pt-BR" sz="1400" b="0" i="1" dirty="0">
                <a:solidFill>
                  <a:srgbClr val="002060"/>
                </a:solidFill>
              </a:rPr>
              <a:t>Domínio público)</a:t>
            </a:r>
            <a:br>
              <a:rPr lang="pt-BR" sz="1400" b="0" i="1" dirty="0">
                <a:solidFill>
                  <a:srgbClr val="002060"/>
                </a:solidFill>
              </a:rPr>
            </a:br>
            <a:r>
              <a:rPr lang="pt-BR" sz="1400" b="0" i="1" dirty="0">
                <a:solidFill>
                  <a:srgbClr val="002060"/>
                </a:solidFill>
              </a:rPr>
              <a:t/>
            </a:r>
            <a:br>
              <a:rPr lang="pt-BR" sz="1400" b="0" i="1" dirty="0">
                <a:solidFill>
                  <a:srgbClr val="002060"/>
                </a:solidFill>
              </a:rPr>
            </a:br>
            <a:endParaRPr lang="pt-BR" sz="1400" b="0" dirty="0">
              <a:solidFill>
                <a:srgbClr val="002060"/>
              </a:solidFill>
            </a:endParaRPr>
          </a:p>
        </p:txBody>
      </p:sp>
      <p:sp>
        <p:nvSpPr>
          <p:cNvPr id="4" name="Espaço Reservado para Conteúdo 3"/>
          <p:cNvSpPr>
            <a:spLocks noGrp="1"/>
          </p:cNvSpPr>
          <p:nvPr>
            <p:ph sz="quarter" idx="13"/>
          </p:nvPr>
        </p:nvSpPr>
        <p:spPr>
          <a:xfrm>
            <a:off x="1115616" y="404664"/>
            <a:ext cx="6984776" cy="4968552"/>
          </a:xfrm>
        </p:spPr>
        <p:txBody>
          <a:bodyPr>
            <a:normAutofit/>
          </a:bodyPr>
          <a:lstStyle/>
          <a:p>
            <a:pPr marL="45720" indent="0">
              <a:buNone/>
            </a:pPr>
            <a:endParaRPr lang="pt-BR" sz="3000" b="1" i="1" dirty="0">
              <a:solidFill>
                <a:schemeClr val="tx1"/>
              </a:solidFill>
            </a:endParaRPr>
          </a:p>
        </p:txBody>
      </p:sp>
    </p:spTree>
    <p:extLst>
      <p:ext uri="{BB962C8B-B14F-4D97-AF65-F5344CB8AC3E}">
        <p14:creationId xmlns:p14="http://schemas.microsoft.com/office/powerpoint/2010/main" val="160126959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sz="quarter" idx="13"/>
          </p:nvPr>
        </p:nvSpPr>
        <p:spPr>
          <a:xfrm>
            <a:off x="539552" y="476672"/>
            <a:ext cx="8064896" cy="5616624"/>
          </a:xfrm>
        </p:spPr>
        <p:txBody>
          <a:bodyPr>
            <a:noAutofit/>
          </a:bodyPr>
          <a:lstStyle/>
          <a:p>
            <a:pPr marL="45720" indent="0">
              <a:buNone/>
            </a:pPr>
            <a:r>
              <a:rPr lang="pt-BR" sz="2400" b="1" dirty="0">
                <a:solidFill>
                  <a:srgbClr val="0070C0"/>
                </a:solidFill>
              </a:rPr>
              <a:t>Todos: Bom Deus, ajuda-nos a respeitar a vida humana e a aceitá-la em sua singularidade</a:t>
            </a:r>
            <a:r>
              <a:rPr lang="pt-BR" sz="2400" b="1" dirty="0" smtClean="0">
                <a:solidFill>
                  <a:srgbClr val="0070C0"/>
                </a:solidFill>
              </a:rPr>
              <a:t>.</a:t>
            </a:r>
          </a:p>
          <a:p>
            <a:pPr marL="45720" indent="0">
              <a:buNone/>
            </a:pPr>
            <a:endParaRPr lang="pt-BR" sz="2400" b="1" dirty="0">
              <a:solidFill>
                <a:srgbClr val="0070C0"/>
              </a:solidFill>
            </a:endParaRPr>
          </a:p>
          <a:p>
            <a:pPr marL="45720" indent="0">
              <a:buNone/>
            </a:pPr>
            <a:r>
              <a:rPr lang="pt-BR" sz="2400" b="1" dirty="0">
                <a:solidFill>
                  <a:srgbClr val="0070C0"/>
                </a:solidFill>
              </a:rPr>
              <a:t>Ajuda-nos a respeitar as maravilhas da natureza e a protegê-las com toda a nossa força, para nos apoiarmos mutuamente no caminho da liberdade, da justiça e da paz, como membros iguais de tua família</a:t>
            </a:r>
            <a:r>
              <a:rPr lang="pt-BR" sz="2400" b="1" dirty="0" smtClean="0">
                <a:solidFill>
                  <a:srgbClr val="0070C0"/>
                </a:solidFill>
              </a:rPr>
              <a:t>.</a:t>
            </a:r>
          </a:p>
          <a:p>
            <a:pPr marL="45720" indent="0">
              <a:buNone/>
            </a:pPr>
            <a:endParaRPr lang="pt-BR" sz="2400" b="1" dirty="0">
              <a:solidFill>
                <a:srgbClr val="0070C0"/>
              </a:solidFill>
            </a:endParaRPr>
          </a:p>
          <a:p>
            <a:pPr marL="45720" indent="0">
              <a:buNone/>
            </a:pPr>
            <a:r>
              <a:rPr lang="pt-BR" sz="2400" b="1" dirty="0">
                <a:solidFill>
                  <a:srgbClr val="0070C0"/>
                </a:solidFill>
              </a:rPr>
              <a:t>Que possamos ser abençoados neste esforço por Deus Pai, Filho e Espírito Santo.</a:t>
            </a:r>
          </a:p>
          <a:p>
            <a:pPr marL="45720" indent="0">
              <a:buNone/>
            </a:pPr>
            <a:endParaRPr lang="pt-BR" sz="1800" dirty="0" smtClean="0"/>
          </a:p>
        </p:txBody>
      </p:sp>
      <p:sp>
        <p:nvSpPr>
          <p:cNvPr id="5" name="Título 1"/>
          <p:cNvSpPr>
            <a:spLocks noGrp="1"/>
          </p:cNvSpPr>
          <p:nvPr>
            <p:ph type="title"/>
          </p:nvPr>
        </p:nvSpPr>
        <p:spPr>
          <a:xfrm>
            <a:off x="2379969" y="6165304"/>
            <a:ext cx="6512511" cy="504056"/>
          </a:xfrm>
        </p:spPr>
        <p:txBody>
          <a:bodyPr>
            <a:noAutofit/>
          </a:bodyPr>
          <a:lstStyle/>
          <a:p>
            <a:r>
              <a:rPr lang="pt-BR" sz="2800" dirty="0" smtClean="0">
                <a:solidFill>
                  <a:srgbClr val="002060"/>
                </a:solidFill>
              </a:rPr>
              <a:t>Despedida e Benção</a:t>
            </a:r>
            <a:endParaRPr lang="pt-BR" sz="2800" dirty="0">
              <a:solidFill>
                <a:srgbClr val="002060"/>
              </a:solidFill>
            </a:endParaRPr>
          </a:p>
        </p:txBody>
      </p:sp>
    </p:spTree>
    <p:extLst>
      <p:ext uri="{BB962C8B-B14F-4D97-AF65-F5344CB8AC3E}">
        <p14:creationId xmlns:p14="http://schemas.microsoft.com/office/powerpoint/2010/main" val="216123176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paul.beyer\Desktop\images.png"/>
          <p:cNvPicPr>
            <a:picLocks noChangeAspect="1" noChangeArrowheads="1"/>
          </p:cNvPicPr>
          <p:nvPr/>
        </p:nvPicPr>
        <p:blipFill rotWithShape="1">
          <a:blip r:embed="rId2">
            <a:lum bright="70000" contrast="-70000"/>
            <a:extLst>
              <a:ext uri="{28A0092B-C50C-407E-A947-70E740481C1C}">
                <a14:useLocalDpi xmlns:a14="http://schemas.microsoft.com/office/drawing/2010/main" val="0"/>
              </a:ext>
            </a:extLst>
          </a:blip>
          <a:srcRect l="33261"/>
          <a:stretch/>
        </p:blipFill>
        <p:spPr bwMode="auto">
          <a:xfrm>
            <a:off x="-85060" y="-27384"/>
            <a:ext cx="9318232" cy="698120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7927" y="1"/>
            <a:ext cx="4922345"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29084335"/>
      </p:ext>
    </p:extLst>
  </p:cSld>
  <p:clrMapOvr>
    <a:masterClrMapping/>
  </p:clrMapOvr>
  <p:timing>
    <p:tnLst>
      <p:par>
        <p:cTn id="1" dur="indefinite" restart="never" nodeType="tmRoot"/>
      </p:par>
    </p:tnLst>
  </p:timing>
</p:sld>
</file>

<file path=ppt/theme/theme1.xml><?xml version="1.0" encoding="utf-8"?>
<a:theme xmlns:a="http://schemas.openxmlformats.org/drawingml/2006/main" name="Integração">
  <a:themeElements>
    <a:clrScheme name="Escala de Cinza">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Personalizada 1">
      <a:majorFont>
        <a:latin typeface="Arial Rounded MT Bold"/>
        <a:ea typeface=""/>
        <a:cs typeface=""/>
      </a:majorFont>
      <a:minorFont>
        <a:latin typeface="Arial Rounded MT Bold"/>
        <a:ea typeface=""/>
        <a:cs typeface=""/>
      </a:minorFont>
    </a:fontScheme>
    <a:fmtScheme name="Integração">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327</TotalTime>
  <Words>2767</Words>
  <Application>Microsoft Office PowerPoint</Application>
  <PresentationFormat>Apresentação na tela (4:3)</PresentationFormat>
  <Paragraphs>161</Paragraphs>
  <Slides>40</Slides>
  <Notes>0</Notes>
  <HiddenSlides>0</HiddenSlides>
  <MMClips>0</MMClips>
  <ScaleCrop>false</ScaleCrop>
  <HeadingPairs>
    <vt:vector size="6" baseType="variant">
      <vt:variant>
        <vt:lpstr>Fontes usadas</vt:lpstr>
      </vt:variant>
      <vt:variant>
        <vt:i4>2</vt:i4>
      </vt:variant>
      <vt:variant>
        <vt:lpstr>Tema</vt:lpstr>
      </vt:variant>
      <vt:variant>
        <vt:i4>1</vt:i4>
      </vt:variant>
      <vt:variant>
        <vt:lpstr>Títulos de slides</vt:lpstr>
      </vt:variant>
      <vt:variant>
        <vt:i4>40</vt:i4>
      </vt:variant>
    </vt:vector>
  </HeadingPairs>
  <TitlesOfParts>
    <vt:vector size="43" baseType="lpstr">
      <vt:lpstr>Arial Rounded MT Bold</vt:lpstr>
      <vt:lpstr>Georgia</vt:lpstr>
      <vt:lpstr>Integração</vt:lpstr>
      <vt:lpstr>Apresentação do PowerPoint</vt:lpstr>
      <vt:lpstr>Apresentação do PowerPoint</vt:lpstr>
      <vt:lpstr>Apresentação do PowerPoint</vt:lpstr>
      <vt:lpstr>Apresentação do PowerPoint</vt:lpstr>
      <vt:lpstr>Apresentação do PowerPoint</vt:lpstr>
      <vt:lpstr>Boas vindas e saudação</vt:lpstr>
      <vt:lpstr>Hino: “Celebração. Vamos todos ao banquete!”  (Adaptação de letras e canções populares por Aine Pedersen Lee. Canção folclórica eslovena: Furmani pripel jejo vino)</vt:lpstr>
      <vt:lpstr>Convite a adoração</vt:lpstr>
      <vt:lpstr>Convite a adoração</vt:lpstr>
      <vt:lpstr>Hino: Salmo Moj.  (Letra: Barbara Wohinz, Música: Diana Novak. © Diana Novak)</vt:lpstr>
      <vt:lpstr>Mulheres da Eslovênia</vt:lpstr>
      <vt:lpstr>Apresentação do PowerPoint</vt:lpstr>
      <vt:lpstr>Apresentação do PowerPoint</vt:lpstr>
      <vt:lpstr>Hino: Le mi.  (Letra: Barbara Wohinz, Música: Diana Novak. © Diana Novak) </vt:lpstr>
      <vt:lpstr>Apresentação do PowerPoint</vt:lpstr>
      <vt:lpstr>Hino: Le mi.  (Letra: Barbara Wohinz, Música: Diana Novak. © Diana Novak) </vt:lpstr>
      <vt:lpstr>Apresentação do PowerPoint</vt:lpstr>
      <vt:lpstr>Hino: Le mi.  (Letra: Barbara Wohinz, Música: Diana Novak. © Diana Novak) </vt:lpstr>
      <vt:lpstr>Apresentação do PowerPoint</vt:lpstr>
      <vt:lpstr>Hino: Le mi.  (Letra: Barbara Wohinz, Música: Diana Novak. © Diana Novak) </vt:lpstr>
      <vt:lpstr>Apresentação do PowerPoint</vt:lpstr>
      <vt:lpstr>Hino: Le mi.  (Letra: Barbara Wohinz, Música: Diana Novak. © Diana Novak) </vt:lpstr>
      <vt:lpstr>Confissão e Oração por Perdão</vt:lpstr>
      <vt:lpstr>Hino: Zahvala.  (Letra: Barbara Wohinz, Música: Diana Novak. © Diana Novak) </vt:lpstr>
      <vt:lpstr>Palavra de Deus</vt:lpstr>
      <vt:lpstr>Hino: Venham, a festa está preparada.  (Letra e adaptação da música popular por Aine Pedersen Lee.  Canção folclórica eslovena: Kaj boš, Janko, jutri delal?)</vt:lpstr>
      <vt:lpstr>Proclamando as boas Novas!  Venham porque tudo está preparado!</vt:lpstr>
      <vt:lpstr>Apresentação do PowerPoint</vt:lpstr>
      <vt:lpstr>Hino: Pridi.  (Letra:  Barbara Wohinz, Música: Diana Novak. © Diana Novak) </vt:lpstr>
      <vt:lpstr>Ofertório</vt:lpstr>
      <vt:lpstr>Ofertório</vt:lpstr>
      <vt:lpstr>Hino: Daritev (coro).  (Letra e música de Barbara Wohinz) </vt:lpstr>
      <vt:lpstr>Orações de Ação de Graças</vt:lpstr>
      <vt:lpstr>Apresentação do PowerPoint</vt:lpstr>
      <vt:lpstr>Apresentação do PowerPoint</vt:lpstr>
      <vt:lpstr>Apresentação do PowerPoint</vt:lpstr>
      <vt:lpstr>Oração do Senhor</vt:lpstr>
      <vt:lpstr>Hino: O dia que tu nos deste, Senhor, acabou.  (Autor: John Ellert, 1870. Melodia: Clement C. Scholefield, 1874. Domínio público)  </vt:lpstr>
      <vt:lpstr>Despedida e Benção</vt:lpstr>
      <vt:lpstr>Apresentação do PowerPoint</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Paul Gerhard Beyer Ehrat</dc:creator>
  <cp:lastModifiedBy>Usuário do Windows</cp:lastModifiedBy>
  <cp:revision>34</cp:revision>
  <dcterms:created xsi:type="dcterms:W3CDTF">2018-01-25T11:28:55Z</dcterms:created>
  <dcterms:modified xsi:type="dcterms:W3CDTF">2018-12-04T17:29:30Z</dcterms:modified>
</cp:coreProperties>
</file>