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96" r:id="rId4"/>
  </p:sldMasterIdLst>
  <p:sldIdLst>
    <p:sldId id="351" r:id="rId5"/>
    <p:sldId id="260" r:id="rId6"/>
    <p:sldId id="263" r:id="rId7"/>
    <p:sldId id="313" r:id="rId8"/>
    <p:sldId id="265" r:id="rId9"/>
    <p:sldId id="257" r:id="rId10"/>
    <p:sldId id="267" r:id="rId11"/>
    <p:sldId id="258" r:id="rId12"/>
    <p:sldId id="353" r:id="rId13"/>
    <p:sldId id="287" r:id="rId14"/>
    <p:sldId id="354" r:id="rId15"/>
    <p:sldId id="355" r:id="rId16"/>
    <p:sldId id="356" r:id="rId17"/>
    <p:sldId id="357" r:id="rId18"/>
    <p:sldId id="358" r:id="rId19"/>
    <p:sldId id="359" r:id="rId20"/>
    <p:sldId id="279" r:id="rId21"/>
    <p:sldId id="298" r:id="rId22"/>
    <p:sldId id="259" r:id="rId23"/>
    <p:sldId id="288" r:id="rId24"/>
    <p:sldId id="289" r:id="rId25"/>
    <p:sldId id="268" r:id="rId26"/>
    <p:sldId id="318" r:id="rId27"/>
    <p:sldId id="315" r:id="rId28"/>
    <p:sldId id="314" r:id="rId29"/>
    <p:sldId id="316" r:id="rId30"/>
    <p:sldId id="369" r:id="rId31"/>
    <p:sldId id="317" r:id="rId32"/>
    <p:sldId id="364" r:id="rId33"/>
    <p:sldId id="360" r:id="rId34"/>
    <p:sldId id="370" r:id="rId35"/>
    <p:sldId id="361" r:id="rId36"/>
    <p:sldId id="372" r:id="rId37"/>
    <p:sldId id="362" r:id="rId38"/>
    <p:sldId id="371" r:id="rId39"/>
    <p:sldId id="363" r:id="rId40"/>
    <p:sldId id="373" r:id="rId41"/>
    <p:sldId id="374" r:id="rId42"/>
    <p:sldId id="378" r:id="rId43"/>
    <p:sldId id="375" r:id="rId44"/>
    <p:sldId id="376" r:id="rId45"/>
    <p:sldId id="327" r:id="rId46"/>
    <p:sldId id="322" r:id="rId47"/>
    <p:sldId id="377" r:id="rId48"/>
    <p:sldId id="280" r:id="rId49"/>
    <p:sldId id="380" r:id="rId50"/>
    <p:sldId id="381" r:id="rId51"/>
    <p:sldId id="382" r:id="rId52"/>
    <p:sldId id="379" r:id="rId53"/>
    <p:sldId id="383" r:id="rId54"/>
    <p:sldId id="384" r:id="rId55"/>
    <p:sldId id="323" r:id="rId56"/>
    <p:sldId id="386" r:id="rId57"/>
    <p:sldId id="385" r:id="rId58"/>
    <p:sldId id="281" r:id="rId59"/>
    <p:sldId id="312" r:id="rId60"/>
    <p:sldId id="335" r:id="rId61"/>
    <p:sldId id="283" r:id="rId62"/>
    <p:sldId id="282" r:id="rId63"/>
    <p:sldId id="284" r:id="rId64"/>
    <p:sldId id="329" r:id="rId65"/>
    <p:sldId id="304" r:id="rId66"/>
    <p:sldId id="331" r:id="rId67"/>
    <p:sldId id="306" r:id="rId68"/>
    <p:sldId id="333" r:id="rId69"/>
    <p:sldId id="305" r:id="rId70"/>
    <p:sldId id="307" r:id="rId71"/>
    <p:sldId id="308" r:id="rId72"/>
    <p:sldId id="350" r:id="rId73"/>
    <p:sldId id="309" r:id="rId74"/>
    <p:sldId id="337" r:id="rId75"/>
    <p:sldId id="338" r:id="rId76"/>
    <p:sldId id="387" r:id="rId77"/>
    <p:sldId id="334" r:id="rId78"/>
    <p:sldId id="336" r:id="rId79"/>
    <p:sldId id="389" r:id="rId80"/>
    <p:sldId id="388" r:id="rId81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2349" autoAdjust="0"/>
  </p:normalViewPr>
  <p:slideViewPr>
    <p:cSldViewPr>
      <p:cViewPr varScale="1">
        <p:scale>
          <a:sx n="71" d="100"/>
          <a:sy n="71" d="100"/>
        </p:scale>
        <p:origin x="-96" y="-40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slide" Target="slides/slide59.xml"/><Relationship Id="rId68" Type="http://schemas.openxmlformats.org/officeDocument/2006/relationships/slide" Target="slides/slide64.xml"/><Relationship Id="rId84" Type="http://schemas.openxmlformats.org/officeDocument/2006/relationships/theme" Target="theme/theme1.xml"/><Relationship Id="rId16" Type="http://schemas.openxmlformats.org/officeDocument/2006/relationships/slide" Target="slides/slide12.xml"/><Relationship Id="rId11" Type="http://schemas.openxmlformats.org/officeDocument/2006/relationships/slide" Target="slides/slide7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74" Type="http://schemas.openxmlformats.org/officeDocument/2006/relationships/slide" Target="slides/slide70.xml"/><Relationship Id="rId79" Type="http://schemas.openxmlformats.org/officeDocument/2006/relationships/slide" Target="slides/slide75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slide" Target="slides/slide65.xml"/><Relationship Id="rId77" Type="http://schemas.openxmlformats.org/officeDocument/2006/relationships/slide" Target="slides/slide73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slide" Target="slides/slide68.xml"/><Relationship Id="rId80" Type="http://schemas.openxmlformats.org/officeDocument/2006/relationships/slide" Target="slides/slide76.xml"/><Relationship Id="rId85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slide" Target="slides/slide63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slide" Target="slides/slide66.xml"/><Relationship Id="rId75" Type="http://schemas.openxmlformats.org/officeDocument/2006/relationships/slide" Target="slides/slide71.xml"/><Relationship Id="rId83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openxmlformats.org/officeDocument/2006/relationships/slide" Target="slides/slide69.xml"/><Relationship Id="rId78" Type="http://schemas.openxmlformats.org/officeDocument/2006/relationships/slide" Target="slides/slide74.xml"/><Relationship Id="rId81" Type="http://schemas.openxmlformats.org/officeDocument/2006/relationships/slide" Target="slides/slide7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6" Type="http://schemas.openxmlformats.org/officeDocument/2006/relationships/slide" Target="slides/slide72.xml"/><Relationship Id="rId7" Type="http://schemas.openxmlformats.org/officeDocument/2006/relationships/slide" Target="slides/slide3.xml"/><Relationship Id="rId71" Type="http://schemas.openxmlformats.org/officeDocument/2006/relationships/slide" Target="slides/slide67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4" Type="http://schemas.openxmlformats.org/officeDocument/2006/relationships/slide" Target="slides/slide20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66" Type="http://schemas.openxmlformats.org/officeDocument/2006/relationships/slide" Target="slides/slide62.xml"/><Relationship Id="rId61" Type="http://schemas.openxmlformats.org/officeDocument/2006/relationships/slide" Target="slides/slide57.xml"/><Relationship Id="rId8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/>
              <a:t>27/02/2019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995352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/>
              <a:t>27/02/2019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6663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/>
              <a:t>27/02/2019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695704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/>
              <a:t>27/02/2019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2063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/>
              <a:t>27/02/2019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932990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/>
              <a:t>27/02/2019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57558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/>
              <a:t>27/02/2019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52780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/>
              <a:t>27/02/2019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116270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/>
              <a:t>27/02/2019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862736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/>
              <a:t>27/02/2019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756641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/>
              <a:t>27/02/2019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61659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27/02/2019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20879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27/02/2019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98766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27/02/2019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4571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27/02/2019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558020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27/02/2019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10119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27/02/2019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277289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27/02/2019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206267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27/02/2019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363425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27/02/2019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167805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27/02/2019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458952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27/02/2019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488202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27/02/2019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49723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27/02/2019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86891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27/02/2019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495728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27/02/2019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706154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27/02/2019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411494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27/02/2019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577940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27/02/2019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038111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27/02/2019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775033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27/02/2019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435095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27/02/2019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701775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27/02/2019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341395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27/02/2019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556985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27/02/2019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689724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27/02/2019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083550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27/02/2019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280233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27/02/2019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439747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27/02/2019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51646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27/02/2019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885779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27/02/2019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859302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27/02/2019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344781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27/02/2019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441608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27/02/2019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84664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FFA933-D9DF-4049-AC40-C780A9E3C0B4}" type="datetimeFigureOut">
              <a:rPr lang="pt-BR" smtClean="0"/>
              <a:t>27/02/2019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DCD299-E028-4C24-94BE-AC3ADABAF7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9282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27/02/2019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93495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27/02/2019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49002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FFA933-D9DF-4049-AC40-C780A9E3C0B4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27/02/2019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DCD299-E028-4C24-94BE-AC3ADABAF7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26997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29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0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95486"/>
            <a:ext cx="8784976" cy="4948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595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Euclécio\Downloads\Hand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64572"/>
            <a:ext cx="8712968" cy="4578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-19239" y="0"/>
            <a:ext cx="91440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8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PRELÚDIO</a:t>
            </a:r>
            <a:endParaRPr lang="pt-BR" sz="8800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2952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6"/>
          <p:cNvSpPr txBox="1"/>
          <p:nvPr/>
        </p:nvSpPr>
        <p:spPr>
          <a:xfrm>
            <a:off x="3848923" y="144090"/>
            <a:ext cx="5284207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SEJAM </a:t>
            </a:r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TODOS/AS</a:t>
            </a:r>
            <a:endParaRPr lang="pt-BR" sz="48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BEM </a:t>
            </a:r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VINDOS/AS!</a:t>
            </a:r>
            <a:endParaRPr lang="pt-BR" sz="48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endParaRPr lang="pt-BR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ettenschweiler" panose="020B0706040902060204" pitchFamily="34" charset="0"/>
            </a:endParaRPr>
          </a:p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ettenschweiler" panose="020B0706040902060204" pitchFamily="34" charset="0"/>
              </a:rPr>
              <a:t>Ao alto, mulheres com trajes típicos.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ettenschweiler" panose="020B0706040902060204" pitchFamily="34" charset="0"/>
              </a:rPr>
              <a:t>No meio, bolo e biscoito tradicionais.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ettenschweiler" panose="020B0706040902060204" pitchFamily="34" charset="0"/>
              </a:rPr>
              <a:t>Também, as videiras, comuns no interior.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ettenschweiler" panose="020B0706040902060204" pitchFamily="34" charset="0"/>
              </a:rPr>
              <a:t>Em baixo, crianças com deficiências.</a:t>
            </a:r>
          </a:p>
        </p:txBody>
      </p:sp>
      <p:pic>
        <p:nvPicPr>
          <p:cNvPr id="2050" name="Picture 2" descr="K:\Gifs\Barras\barradourada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3910" y="1689345"/>
            <a:ext cx="3794232" cy="378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3848922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93910" y="4215115"/>
            <a:ext cx="38597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REZKA ARNUS,</a:t>
            </a:r>
          </a:p>
          <a:p>
            <a:pPr algn="ctr"/>
            <a:r>
              <a:rPr lang="pt-BR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65 ANOS, FISIOTERAPEUTA, ARTISTA,CEGA (5%).</a:t>
            </a:r>
            <a:endParaRPr lang="pt-BR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pic>
        <p:nvPicPr>
          <p:cNvPr id="6" name="Picture 2" descr="K:\Gifs\Barras\barradourada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4734" y="3836767"/>
            <a:ext cx="3794232" cy="378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927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uclecio\Desktop\DMO2016\Símbolo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39502"/>
            <a:ext cx="6048672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6697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2663"/>
            <a:ext cx="9144000" cy="1077218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 </a:t>
            </a:r>
            <a:r>
              <a:rPr lang="pt-BR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símbolo do </a:t>
            </a:r>
            <a:r>
              <a:rPr lang="pt-BR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Dia Mundial de Oração </a:t>
            </a:r>
            <a:r>
              <a:rPr lang="pt-BR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foi criado em </a:t>
            </a:r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1982. Ele </a:t>
            </a:r>
            <a:r>
              <a:rPr lang="pt-BR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é composto das seguintes imagens.</a:t>
            </a:r>
          </a:p>
        </p:txBody>
      </p:sp>
      <p:pic>
        <p:nvPicPr>
          <p:cNvPr id="2051" name="Picture 3" descr="C:\Users\Euclecio\Desktop\DMO2016\Símbo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056249"/>
            <a:ext cx="9144000" cy="1829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-31190" y="2836467"/>
            <a:ext cx="3163030" cy="2308324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AS VÁRIAS SETAS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 CHEGAM DE TODAS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AS DIREÇÕES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SÃO AS PESSOAS QUE 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 ACHEGAM PARA JUNTAS CELEBRAR.</a:t>
            </a:r>
            <a:endParaRPr lang="pt-B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3131840" y="2837758"/>
            <a:ext cx="2952328" cy="2308324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PESSOAS EM ATITUDE 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 ORAÇÃO REVELAM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NECESSIDADE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DA UNIÃO 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TAMBÉM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NA ORAÇÃO.</a:t>
            </a:r>
            <a:endParaRPr lang="pt-B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6084168" y="2843850"/>
            <a:ext cx="3054365" cy="2308324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CRUZ CÉLTICA E  O CÍRCULO REPRESENTAM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JESUS, CENTRO DA FÉ  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O MUNDO,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ALVO DE SUA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MISSÃO.</a:t>
            </a:r>
            <a:endParaRPr lang="pt-B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975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uclécio\Downloads\Gente\Gebet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31590"/>
            <a:ext cx="6062359" cy="4011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-13772" y="4267"/>
            <a:ext cx="914399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 </a:t>
            </a:r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Dia Mundial de Oração</a:t>
            </a: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 reflete</a:t>
            </a: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...</a:t>
            </a:r>
          </a:p>
        </p:txBody>
      </p:sp>
      <p:sp>
        <p:nvSpPr>
          <p:cNvPr id="4" name="Retângulo 3"/>
          <p:cNvSpPr/>
          <p:nvPr/>
        </p:nvSpPr>
        <p:spPr>
          <a:xfrm>
            <a:off x="-13772" y="880139"/>
            <a:ext cx="8784976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>
              <a:buFont typeface="Wingdings" panose="05000000000000000000" pitchFamily="2" charset="2"/>
              <a:buChar char="Ø"/>
            </a:pPr>
            <a:r>
              <a:rPr lang="pt-BR" sz="2800" dirty="0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IMPORTÂNCIA DA ORAÇÃO</a:t>
            </a:r>
          </a:p>
          <a:p>
            <a:pPr algn="r"/>
            <a:r>
              <a:rPr lang="pt-BR" sz="2800" dirty="0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NA VIDA DIÁRIA DO CRISTÃO.</a:t>
            </a:r>
          </a:p>
          <a:p>
            <a:pPr algn="r"/>
            <a:endParaRPr lang="pt-BR" sz="1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marL="457200" indent="-457200" algn="r">
              <a:buFont typeface="Wingdings" panose="05000000000000000000" pitchFamily="2" charset="2"/>
              <a:buChar char="Ø"/>
            </a:pPr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NECESSIDADE</a:t>
            </a:r>
          </a:p>
          <a:p>
            <a:pPr algn="r"/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DA (CON)VIVÊNCIA ECUMÊNICA.</a:t>
            </a:r>
          </a:p>
          <a:p>
            <a:pPr algn="r"/>
            <a:endParaRPr lang="pt-BR" sz="1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marL="457200" indent="-457200" algn="r">
              <a:buFont typeface="Wingdings" panose="05000000000000000000" pitchFamily="2" charset="2"/>
              <a:buChar char="Ø"/>
            </a:pPr>
            <a:r>
              <a:rPr lang="pt-BR" sz="2800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</a:t>
            </a:r>
            <a:r>
              <a:rPr lang="pt-BR" sz="2800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 REALIDADE DO PAÍS QUE</a:t>
            </a:r>
          </a:p>
          <a:p>
            <a:pPr algn="r"/>
            <a:r>
              <a:rPr lang="pt-BR" sz="2800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ORGANIZA A CELEBRAÇÃO.</a:t>
            </a:r>
          </a:p>
        </p:txBody>
      </p:sp>
    </p:spTree>
    <p:extLst>
      <p:ext uri="{BB962C8B-B14F-4D97-AF65-F5344CB8AC3E}">
        <p14:creationId xmlns:p14="http://schemas.microsoft.com/office/powerpoint/2010/main" val="722538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483518"/>
            <a:ext cx="9144000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 </a:t>
            </a:r>
            <a:r>
              <a:rPr lang="pt-BR" sz="3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Dia Mundial de Oração </a:t>
            </a:r>
            <a:r>
              <a:rPr lang="pt-BR" sz="3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É UM MOVIMENTO QUE REÚNE </a:t>
            </a:r>
            <a:r>
              <a:rPr lang="pt-BR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CRISTÃOS </a:t>
            </a:r>
            <a:r>
              <a:rPr lang="pt-BR" sz="3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 TODO O MUNDO,  DE VÁRIAS TRADIÇÕES RELIGIOSAS, PARA OBSERVAR UM DIA COMUM À ORAÇÃO, </a:t>
            </a:r>
            <a:r>
              <a:rPr lang="pt-BR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 </a:t>
            </a:r>
            <a:r>
              <a:rPr lang="pt-BR" sz="3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É A PRIMEIRA SEXTA-FEIRA DE </a:t>
            </a:r>
            <a:r>
              <a:rPr lang="pt-BR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MARÇO. O </a:t>
            </a:r>
            <a:r>
              <a:rPr lang="pt-BR" sz="3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MOVIMENTO INICIOU-SE EM </a:t>
            </a:r>
            <a:r>
              <a:rPr lang="pt-BR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1887 E </a:t>
            </a:r>
            <a:r>
              <a:rPr lang="pt-BR" sz="3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É REALIZADO </a:t>
            </a:r>
            <a:r>
              <a:rPr lang="pt-BR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EM </a:t>
            </a:r>
            <a:r>
              <a:rPr lang="pt-BR" sz="3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170 PAÍSES. CADA ANO </a:t>
            </a:r>
            <a:r>
              <a:rPr lang="pt-BR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UMA NAÇÃO </a:t>
            </a:r>
            <a:r>
              <a:rPr lang="pt-BR" sz="3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DIFERENTE </a:t>
            </a:r>
            <a:r>
              <a:rPr lang="pt-BR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PREPARA </a:t>
            </a:r>
            <a:r>
              <a:rPr lang="pt-BR" sz="3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LITURGIA. </a:t>
            </a:r>
            <a:r>
              <a:rPr lang="pt-BR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PARA 2019, </a:t>
            </a:r>
            <a:r>
              <a:rPr lang="pt-BR" sz="3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TAREFA COUBE  </a:t>
            </a:r>
            <a:r>
              <a:rPr lang="pt-BR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ÀS </a:t>
            </a:r>
            <a:r>
              <a:rPr lang="pt-BR" sz="3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MULHERES </a:t>
            </a:r>
            <a:r>
              <a:rPr lang="pt-BR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DA ESLOVÊNIA.</a:t>
            </a:r>
            <a:endParaRPr lang="pt-BR" sz="3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15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-1"/>
            <a:ext cx="5121039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 rot="16200000">
            <a:off x="-582959" y="2110084"/>
            <a:ext cx="4896545" cy="923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ESLOVÊNIA</a:t>
            </a:r>
            <a:endParaRPr lang="pt-BR" sz="5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1810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3618" y="0"/>
            <a:ext cx="6616764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934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0" y="411510"/>
            <a:ext cx="91440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ESLOVÊNIA É UM PAÍS DA EUROPA CENTRAL, MENOR DO QUE O SERGIPE, COM 2 MILHÕES DE HABITANTES. A CAPITAL É LIUBLIANA (280 MIL). O IDIOMA É O ESLOVENO. A MOEDA É O EURO. 60% DO SEU TERRITÓRIO É COBERTO POR FLORESTAS, COM MUITOS ANIMAIS SELVAGENS. NA 1ª GRANDE GUERRA PERDEU SUA AUTONOMIA. FOI DIVIDIDA ENTRE ITÁLIA E IUGOSLÁVIA. NA 2ª GRANDE GUERRA FOI COLOCADA SOB REGIME COMUNISTA. SOMENTE EM 1991 VOLTOU À INDEPENDÊNCIA.</a:t>
            </a:r>
          </a:p>
        </p:txBody>
      </p:sp>
    </p:spTree>
    <p:extLst>
      <p:ext uri="{BB962C8B-B14F-4D97-AF65-F5344CB8AC3E}">
        <p14:creationId xmlns:p14="http://schemas.microsoft.com/office/powerpoint/2010/main" val="1339215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0" y="267494"/>
            <a:ext cx="9144000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9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PRATICAMENTE TODO POVO ESLOVENO MORA NAS CIDADES. QUEM FICOU NO INTERIOR VIVE DE PEQUENAS LAVOURAS (MILHO, TRIGO, BATATA, BETERRABA E UVA) E CRIAÇÃO (GADO LEITEIRO E SUÍNOS). A MAIORIA LIDA COM SERVIÇOS OU INDÚSTRIA (QUÍMICOS, AUTOMÓVEIS E ELETRÔNICOS) OU CONSTRUÇÃO CIVIL. EM </a:t>
            </a:r>
            <a:r>
              <a:rPr lang="pt-BR" sz="2900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46DC </a:t>
            </a:r>
            <a:r>
              <a:rPr lang="pt-BR" sz="29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REGIÃO FOI ALCANÇADA </a:t>
            </a:r>
            <a:r>
              <a:rPr lang="pt-BR" sz="2900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PELA FÉ CRISTÃ</a:t>
            </a:r>
            <a:r>
              <a:rPr lang="pt-BR" sz="29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. RECEBEU TAMBÉM INFLUÊNCIAS DA REFORMA LUTERANA, MAS PERMANECEU CATÓLICA. PASSOU MEIO SÉCULO SOB O COMUNISMO. 60% DOS ESLOVENOS SÃO CATÓLICOS, 2,5% MUÇULMANOS, 1% LUTERANOS, DEMAIS “ATEUS”.</a:t>
            </a:r>
          </a:p>
        </p:txBody>
      </p:sp>
    </p:spTree>
    <p:extLst>
      <p:ext uri="{BB962C8B-B14F-4D97-AF65-F5344CB8AC3E}">
        <p14:creationId xmlns:p14="http://schemas.microsoft.com/office/powerpoint/2010/main" val="2289358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67544" y="4083918"/>
            <a:ext cx="26642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ALPES</a:t>
            </a:r>
            <a:endParaRPr lang="pt-BR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553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23528" y="195486"/>
            <a:ext cx="30963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PORTOROS</a:t>
            </a:r>
            <a:endParaRPr lang="pt-BR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8204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043608" y="123478"/>
            <a:ext cx="32403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LIUBLIANA</a:t>
            </a:r>
            <a:endParaRPr lang="pt-BR" sz="4000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402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79512" y="4260386"/>
            <a:ext cx="31683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LAGO BLED</a:t>
            </a:r>
            <a:endParaRPr lang="pt-BR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7894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128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Euclécio\Downloads\Abstrato\Flora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64" y="2536"/>
            <a:ext cx="9144001" cy="5154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2843808" y="558639"/>
            <a:ext cx="592557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0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LITURGIA</a:t>
            </a:r>
          </a:p>
          <a:p>
            <a:pPr algn="ctr"/>
            <a:r>
              <a:rPr lang="pt-BR" sz="8000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</a:t>
            </a:r>
          </a:p>
          <a:p>
            <a:pPr algn="ctr"/>
            <a:r>
              <a:rPr lang="pt-BR" sz="8000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ENTRADA</a:t>
            </a:r>
            <a:endParaRPr lang="pt-BR" sz="8000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343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:\Gifs\Música\Instrumento\M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7234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648095" y="3204508"/>
            <a:ext cx="44716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APRESENTAÇÃO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DA EQUIPE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 LOUVOR</a:t>
            </a:r>
            <a:endParaRPr lang="pt-BR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4798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563888" y="309592"/>
            <a:ext cx="529208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72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CONVITE </a:t>
            </a:r>
          </a:p>
          <a:p>
            <a:pPr algn="ctr"/>
            <a:r>
              <a:rPr lang="pt-BR" sz="72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À EQUIPE</a:t>
            </a:r>
            <a:r>
              <a:rPr lang="pt-BR" sz="72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 </a:t>
            </a:r>
            <a:r>
              <a:rPr lang="pt-BR" sz="72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 LITURGIA</a:t>
            </a:r>
          </a:p>
          <a:p>
            <a:pPr algn="ctr"/>
            <a:r>
              <a:rPr lang="pt-BR" sz="36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Gloucester MT Extra Condensed" panose="02030808020601010101" pitchFamily="18" charset="0"/>
              </a:rPr>
              <a:t>DE ACORDO COM </a:t>
            </a:r>
          </a:p>
          <a:p>
            <a:pPr algn="ctr"/>
            <a:r>
              <a:rPr lang="pt-BR" sz="36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Gloucester MT Extra Condensed" panose="02030808020601010101" pitchFamily="18" charset="0"/>
              </a:rPr>
              <a:t>AS CORES DA BANDEIRA...</a:t>
            </a:r>
            <a:endParaRPr lang="pt-BR" sz="3600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Gloucester MT Extra Condensed" panose="02030808020601010101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2801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19166"/>
            <a:ext cx="91440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/>
                <a:latin typeface="Impact"/>
                <a:ea typeface="Times New Roman"/>
              </a:rPr>
              <a:t>BRANCO – Boa noite! </a:t>
            </a:r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/>
                <a:ea typeface="Times New Roman"/>
              </a:rPr>
              <a:t>Como Comunidade de GUARATUBA estamos representando as mulheres da ESLOVÊNIA, que prepararam esta bela liturgia.</a:t>
            </a:r>
            <a:endParaRPr lang="pt-BR" sz="3200" dirty="0" smtClean="0">
              <a:ln>
                <a:solidFill>
                  <a:schemeClr val="tx1"/>
                </a:solidFill>
              </a:ln>
              <a:solidFill>
                <a:schemeClr val="bg1"/>
              </a:solidFill>
              <a:effectLst/>
              <a:latin typeface="Impact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pt-BR" sz="3200" dirty="0" smtClean="0">
                <a:solidFill>
                  <a:srgbClr val="002060"/>
                </a:solidFill>
                <a:latin typeface="Impact"/>
                <a:ea typeface="Times New Roman"/>
              </a:rPr>
              <a:t>AZUL – Estamos reunidos em nome do Deus, que é Pai, Filho e Espírito Santo. Aproveitamos a liberdade de Culto no país, permitindo tal momento mui especial de Celebração </a:t>
            </a:r>
            <a:r>
              <a:rPr lang="pt-BR" sz="3200" dirty="0">
                <a:solidFill>
                  <a:srgbClr val="002060"/>
                </a:solidFill>
                <a:latin typeface="Impact"/>
                <a:ea typeface="Times New Roman"/>
              </a:rPr>
              <a:t>E</a:t>
            </a:r>
            <a:r>
              <a:rPr lang="pt-BR" sz="3200" dirty="0" smtClean="0">
                <a:solidFill>
                  <a:srgbClr val="002060"/>
                </a:solidFill>
                <a:latin typeface="Impact"/>
                <a:ea typeface="Times New Roman"/>
              </a:rPr>
              <a:t>cumênica.</a:t>
            </a:r>
            <a:endParaRPr lang="pt-BR" sz="3200" dirty="0" smtClean="0">
              <a:solidFill>
                <a:srgbClr val="002060"/>
              </a:solidFill>
              <a:effectLst/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pt-BR" sz="3200" dirty="0" smtClean="0">
                <a:solidFill>
                  <a:srgbClr val="C00000"/>
                </a:solidFill>
                <a:effectLst/>
                <a:latin typeface="Impact"/>
                <a:ea typeface="Times New Roman"/>
              </a:rPr>
              <a:t>VERMELHO – </a:t>
            </a:r>
            <a:r>
              <a:rPr lang="pt-BR" sz="3200" dirty="0">
                <a:solidFill>
                  <a:srgbClr val="C00000"/>
                </a:solidFill>
                <a:latin typeface="Impact"/>
                <a:ea typeface="Times New Roman"/>
              </a:rPr>
              <a:t>V</a:t>
            </a:r>
            <a:r>
              <a:rPr lang="pt-BR" sz="3200" dirty="0" smtClean="0">
                <a:solidFill>
                  <a:srgbClr val="C00000"/>
                </a:solidFill>
                <a:effectLst/>
                <a:latin typeface="Impact"/>
                <a:ea typeface="Times New Roman"/>
              </a:rPr>
              <a:t>enham! Tudo está preparado. Este é o tema do Culto, destacando a gratidão </a:t>
            </a:r>
            <a:r>
              <a:rPr lang="pt-BR" sz="3200" dirty="0" smtClean="0">
                <a:solidFill>
                  <a:srgbClr val="C00000"/>
                </a:solidFill>
                <a:latin typeface="Impact"/>
                <a:ea typeface="Times New Roman"/>
              </a:rPr>
              <a:t>pelas dádivas recebidas e a necessidade de repartir</a:t>
            </a:r>
            <a:r>
              <a:rPr lang="pt-BR" sz="3200" dirty="0">
                <a:solidFill>
                  <a:srgbClr val="C00000"/>
                </a:solidFill>
                <a:latin typeface="Impact"/>
                <a:ea typeface="Times New Roman"/>
              </a:rPr>
              <a:t> </a:t>
            </a:r>
            <a:r>
              <a:rPr lang="pt-BR" sz="3200" dirty="0" smtClean="0">
                <a:solidFill>
                  <a:srgbClr val="C00000"/>
                </a:solidFill>
                <a:latin typeface="Impact"/>
                <a:ea typeface="Times New Roman"/>
              </a:rPr>
              <a:t>as bênçãos.</a:t>
            </a:r>
            <a:endParaRPr lang="pt-BR" sz="3200" dirty="0" smtClean="0">
              <a:solidFill>
                <a:srgbClr val="C00000"/>
              </a:solidFill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561473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/>
                <a:ea typeface="Times New Roman"/>
              </a:rPr>
              <a:t>BRANCO – Não podemos esquecer que, nesta semana</a:t>
            </a:r>
            <a:endParaRPr lang="pt-BR" sz="3200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Impact"/>
              <a:ea typeface="Times New Roman"/>
            </a:endParaRPr>
          </a:p>
          <a:p>
            <a:pPr lvl="0" algn="ctr"/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/>
                <a:ea typeface="Times New Roman"/>
              </a:rPr>
              <a:t> - quem sabe até “nesta hora” - a igreja está reunida</a:t>
            </a:r>
            <a:r>
              <a:rPr lang="pt-BR" sz="32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/>
                <a:ea typeface="Times New Roman"/>
              </a:rPr>
              <a:t> </a:t>
            </a:r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/>
                <a:ea typeface="Times New Roman"/>
              </a:rPr>
              <a:t>pelo mundo afora, lembrando </a:t>
            </a:r>
          </a:p>
          <a:p>
            <a:pPr lvl="0" algn="ctr"/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/>
                <a:ea typeface="Times New Roman"/>
              </a:rPr>
              <a:t>o Dia Mundial de Oração.</a:t>
            </a:r>
          </a:p>
          <a:p>
            <a:pPr algn="ctr">
              <a:spcAft>
                <a:spcPts val="0"/>
              </a:spcAft>
            </a:pPr>
            <a:r>
              <a:rPr lang="pt-BR" sz="3200" dirty="0" smtClean="0">
                <a:solidFill>
                  <a:srgbClr val="002060"/>
                </a:solidFill>
                <a:latin typeface="Impact"/>
                <a:ea typeface="Times New Roman"/>
              </a:rPr>
              <a:t>AZUL – A igreja - espalhada pelo mundo - é o Corpo de Cristo. A marca do cristão é o AMOR. </a:t>
            </a:r>
            <a:endParaRPr lang="pt-BR" sz="3200" dirty="0" smtClean="0">
              <a:solidFill>
                <a:srgbClr val="002060"/>
              </a:solidFill>
              <a:latin typeface="Impact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pt-BR" sz="3200" dirty="0" smtClean="0">
                <a:solidFill>
                  <a:srgbClr val="002060"/>
                </a:solidFill>
                <a:latin typeface="Impact"/>
                <a:ea typeface="Times New Roman"/>
              </a:rPr>
              <a:t>Vamos </a:t>
            </a:r>
            <a:r>
              <a:rPr lang="pt-BR" sz="3200" dirty="0" smtClean="0">
                <a:solidFill>
                  <a:srgbClr val="002060"/>
                </a:solidFill>
                <a:latin typeface="Impact"/>
                <a:ea typeface="Times New Roman"/>
              </a:rPr>
              <a:t>inicialmente expressá-lo aos irmãos </a:t>
            </a:r>
          </a:p>
          <a:p>
            <a:pPr algn="ctr">
              <a:spcAft>
                <a:spcPts val="0"/>
              </a:spcAft>
            </a:pPr>
            <a:r>
              <a:rPr lang="pt-BR" sz="3200" dirty="0" smtClean="0">
                <a:solidFill>
                  <a:srgbClr val="002060"/>
                </a:solidFill>
                <a:latin typeface="Impact"/>
                <a:ea typeface="Times New Roman"/>
              </a:rPr>
              <a:t>que aqui se encontram.</a:t>
            </a:r>
          </a:p>
          <a:p>
            <a:pPr algn="ctr"/>
            <a:r>
              <a:rPr lang="pt-BR" sz="3200" dirty="0">
                <a:solidFill>
                  <a:srgbClr val="C00000"/>
                </a:solidFill>
                <a:latin typeface="Impact"/>
                <a:ea typeface="Times New Roman"/>
              </a:rPr>
              <a:t>VERMELHO – </a:t>
            </a:r>
            <a:r>
              <a:rPr lang="pt-BR" sz="3200" dirty="0" smtClean="0">
                <a:solidFill>
                  <a:srgbClr val="C00000"/>
                </a:solidFill>
                <a:latin typeface="Impact"/>
                <a:ea typeface="Times New Roman"/>
              </a:rPr>
              <a:t>Em pé, cumprimente as pessoas que estão à tua volta, desejando “boas vindas”.</a:t>
            </a:r>
            <a:endParaRPr lang="pt-BR" sz="3200" dirty="0">
              <a:solidFill>
                <a:srgbClr val="C00000"/>
              </a:solidFill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110056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Euclecio\Desktop\DMO2016\Arriba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0775" y="357504"/>
            <a:ext cx="4362450" cy="4362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9670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555526"/>
            <a:ext cx="9144000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Times New Roman"/>
              </a:rPr>
              <a:t>PASTOR – Aproveito a oportunidade para lembrar os aniversariantes da semana, cantando...</a:t>
            </a:r>
          </a:p>
          <a:p>
            <a:pPr lvl="0" algn="ctr"/>
            <a:endParaRPr lang="pt-BR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/>
              <a:ea typeface="Times New Roman"/>
            </a:endParaRPr>
          </a:p>
          <a:p>
            <a:pPr algn="ctr"/>
            <a:r>
              <a:rPr lang="pt-BR" sz="3200" dirty="0">
                <a:ln>
                  <a:solidFill>
                    <a:schemeClr val="tx1"/>
                  </a:solidFill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PARABÉNS PRA VOCÊ, </a:t>
            </a:r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NESTA </a:t>
            </a:r>
            <a:r>
              <a:rPr lang="pt-BR" sz="3200" dirty="0">
                <a:ln>
                  <a:solidFill>
                    <a:schemeClr val="tx1"/>
                  </a:solidFill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DATA QUERIDA,</a:t>
            </a:r>
          </a:p>
          <a:p>
            <a:pPr algn="ctr"/>
            <a:r>
              <a:rPr lang="pt-BR" sz="3200" dirty="0">
                <a:ln>
                  <a:solidFill>
                    <a:schemeClr val="tx1"/>
                  </a:solidFill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MUITAS FELICIDADES, </a:t>
            </a:r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MUITOS </a:t>
            </a:r>
            <a:r>
              <a:rPr lang="pt-BR" sz="3200" dirty="0">
                <a:ln>
                  <a:solidFill>
                    <a:schemeClr val="tx1"/>
                  </a:solidFill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ANOS DE VIDA.</a:t>
            </a:r>
          </a:p>
          <a:p>
            <a:pPr algn="ctr"/>
            <a:r>
              <a:rPr lang="pt-BR" sz="3200" dirty="0">
                <a:ln>
                  <a:solidFill>
                    <a:schemeClr val="tx1"/>
                  </a:solidFill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COM DEUS AO SEU LADO, </a:t>
            </a:r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NESTE </a:t>
            </a:r>
            <a:r>
              <a:rPr lang="pt-BR" sz="3200" dirty="0">
                <a:ln>
                  <a:solidFill>
                    <a:schemeClr val="tx1"/>
                  </a:solidFill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NOVO PORVIR,</a:t>
            </a:r>
          </a:p>
          <a:p>
            <a:pPr algn="ctr"/>
            <a:r>
              <a:rPr lang="pt-BR" sz="3200" dirty="0">
                <a:ln>
                  <a:solidFill>
                    <a:schemeClr val="tx1"/>
                  </a:solidFill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 A VIDA LHE SEJA </a:t>
            </a:r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 UM </a:t>
            </a:r>
            <a:r>
              <a:rPr lang="pt-BR" sz="3200" dirty="0">
                <a:ln>
                  <a:solidFill>
                    <a:schemeClr val="tx1"/>
                  </a:solidFill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ETERNO SORRIR</a:t>
            </a:r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.</a:t>
            </a:r>
            <a:endParaRPr lang="pt-BR" sz="3200" dirty="0">
              <a:ln>
                <a:solidFill>
                  <a:schemeClr val="tx1"/>
                </a:solidFill>
              </a:ln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1026" name="Picture 2" descr="K:\Gifs\Barras\BandaPassa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848735"/>
            <a:ext cx="3240360" cy="1027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6728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:\Gifs\Música\Instrumento\M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7234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705368" y="3820061"/>
            <a:ext cx="447166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0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HPD 325</a:t>
            </a:r>
            <a:endParaRPr lang="pt-BR" sz="8000" dirty="0">
              <a:ln>
                <a:solidFill>
                  <a:srgbClr val="FFFF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1378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555526"/>
            <a:ext cx="9144000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Aqui </a:t>
            </a:r>
            <a:r>
              <a:rPr lang="pt-BR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você tem </a:t>
            </a:r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lugar. Aqui </a:t>
            </a:r>
            <a:r>
              <a:rPr lang="pt-BR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você tem perdão.</a:t>
            </a:r>
            <a:br>
              <a:rPr lang="pt-BR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Na casa de Deus é </a:t>
            </a:r>
            <a:r>
              <a:rPr lang="pt-BR" sz="3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assim: Aqui </a:t>
            </a:r>
            <a:r>
              <a:rPr lang="pt-BR" sz="3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Deus traz </a:t>
            </a:r>
            <a:r>
              <a:rPr lang="pt-BR" sz="3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salvação!</a:t>
            </a:r>
            <a:endParaRPr lang="pt-BR" sz="3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endParaRPr lang="pt-BR" sz="1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Aqui </a:t>
            </a:r>
            <a:r>
              <a:rPr lang="pt-BR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você vai </a:t>
            </a:r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cantar, também </a:t>
            </a:r>
            <a:r>
              <a:rPr lang="pt-BR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vai poder sorrir.</a:t>
            </a:r>
            <a:br>
              <a:rPr lang="pt-BR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Na casa de Deus é </a:t>
            </a:r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assim: Aqui </a:t>
            </a:r>
            <a:r>
              <a:rPr lang="pt-BR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você vai </a:t>
            </a:r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servir!</a:t>
            </a:r>
            <a:endParaRPr lang="pt-BR" sz="3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endParaRPr lang="pt-BR" sz="1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Aqui </a:t>
            </a:r>
            <a:r>
              <a:rPr lang="pt-BR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você vê o a</a:t>
            </a:r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mor, de </a:t>
            </a:r>
            <a:r>
              <a:rPr lang="pt-BR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Deus você vê a luz.</a:t>
            </a:r>
            <a:br>
              <a:rPr lang="pt-BR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Na casa de Deus é </a:t>
            </a:r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assim: Aqui </a:t>
            </a:r>
            <a:r>
              <a:rPr lang="pt-BR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você vê </a:t>
            </a:r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Jesus!</a:t>
            </a:r>
            <a:endParaRPr lang="pt-BR" sz="3600" b="0" i="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4170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699542"/>
            <a:ext cx="9144000" cy="38010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 Aqui Deus vai </a:t>
            </a:r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perdoar, também </a:t>
            </a:r>
            <a:r>
              <a:rPr lang="pt-BR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vai justificar.</a:t>
            </a:r>
            <a:br>
              <a:rPr lang="pt-BR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Na Casa de Deus é </a:t>
            </a:r>
            <a:r>
              <a:rPr lang="pt-BR" sz="3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assim: Aqui </a:t>
            </a:r>
            <a:r>
              <a:rPr lang="pt-BR" sz="3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Deus o vai </a:t>
            </a:r>
            <a:r>
              <a:rPr lang="pt-BR" sz="3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chamar!</a:t>
            </a:r>
          </a:p>
          <a:p>
            <a:pPr algn="ctr"/>
            <a:endParaRPr lang="pt-BR" sz="1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Aqui </a:t>
            </a:r>
            <a:r>
              <a:rPr lang="pt-BR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vai poder </a:t>
            </a:r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servir, também </a:t>
            </a:r>
            <a:r>
              <a:rPr lang="pt-BR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vai poder amar.</a:t>
            </a:r>
            <a:br>
              <a:rPr lang="pt-BR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Na Casa de Deus é </a:t>
            </a:r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assim: Aqui </a:t>
            </a:r>
            <a:r>
              <a:rPr lang="pt-BR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você tem </a:t>
            </a:r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lugar</a:t>
            </a:r>
            <a:r>
              <a:rPr lang="pt-BR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!</a:t>
            </a:r>
            <a:endParaRPr lang="pt-BR" sz="36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endParaRPr lang="pt-BR" sz="1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 </a:t>
            </a:r>
            <a:r>
              <a:rPr lang="pt-BR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sonho que vem da c</a:t>
            </a:r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ruz você </a:t>
            </a:r>
            <a:r>
              <a:rPr lang="pt-BR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vai poder sonhar.</a:t>
            </a:r>
            <a:br>
              <a:rPr lang="pt-BR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5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No sonho de Deus tem </a:t>
            </a:r>
            <a:r>
              <a:rPr lang="pt-BR" sz="35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Jesus. Aqui </a:t>
            </a:r>
            <a:r>
              <a:rPr lang="pt-BR" sz="35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você tem </a:t>
            </a:r>
            <a:r>
              <a:rPr lang="pt-BR" sz="35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lugar!</a:t>
            </a:r>
            <a:endParaRPr lang="pt-BR" sz="3500" b="0" i="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6135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K:\Imagem\Gentes\Mãos\Holy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7476893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3347864" y="1203598"/>
            <a:ext cx="554461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7200" dirty="0" smtClean="0">
                <a:ln w="28575"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MOMENTO DE</a:t>
            </a:r>
          </a:p>
          <a:p>
            <a:pPr algn="ctr"/>
            <a:r>
              <a:rPr lang="pt-BR" sz="7200" dirty="0" smtClean="0">
                <a:ln w="28575"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CONFISSÃO</a:t>
            </a:r>
            <a:endParaRPr lang="pt-BR" sz="7200" dirty="0">
              <a:ln w="28575"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7228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-33373" y="1419622"/>
            <a:ext cx="91440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/>
                <a:ea typeface="Times New Roman"/>
              </a:rPr>
              <a:t>BRANCO – </a:t>
            </a:r>
            <a:r>
              <a:rPr lang="pt-BR" sz="32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/>
                <a:ea typeface="Times New Roman"/>
              </a:rPr>
              <a:t>N</a:t>
            </a:r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/>
                <a:ea typeface="Times New Roman"/>
              </a:rPr>
              <a:t>asci sob </a:t>
            </a:r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/>
                <a:ea typeface="Times New Roman"/>
              </a:rPr>
              <a:t>o </a:t>
            </a:r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/>
                <a:ea typeface="Times New Roman"/>
              </a:rPr>
              <a:t>regime </a:t>
            </a:r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/>
                <a:ea typeface="Times New Roman"/>
              </a:rPr>
              <a:t>comunista. </a:t>
            </a:r>
            <a:endParaRPr lang="pt-BR" sz="3200" dirty="0" smtClean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Impact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/>
                <a:ea typeface="Times New Roman"/>
              </a:rPr>
              <a:t>Mesmo </a:t>
            </a:r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/>
                <a:ea typeface="Times New Roman"/>
              </a:rPr>
              <a:t>assim, minha avó me ensinou a orar. </a:t>
            </a:r>
            <a:endParaRPr lang="pt-BR" sz="3200" dirty="0" smtClean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Impact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/>
                <a:ea typeface="Times New Roman"/>
              </a:rPr>
              <a:t>Por </a:t>
            </a:r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/>
                <a:ea typeface="Times New Roman"/>
              </a:rPr>
              <a:t>ser cristã, não recebi bolsa de </a:t>
            </a:r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/>
                <a:ea typeface="Times New Roman"/>
              </a:rPr>
              <a:t>estudos. </a:t>
            </a:r>
          </a:p>
          <a:p>
            <a:pPr algn="ctr">
              <a:spcAft>
                <a:spcPts val="0"/>
              </a:spcAft>
            </a:pPr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/>
                <a:ea typeface="Times New Roman"/>
              </a:rPr>
              <a:t>Então</a:t>
            </a:r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/>
                <a:ea typeface="Times New Roman"/>
              </a:rPr>
              <a:t>, fui trabalhar na Suíça, onde formei família. </a:t>
            </a:r>
            <a:endParaRPr lang="pt-BR" sz="3200" dirty="0" smtClean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Impact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/>
                <a:ea typeface="Times New Roman"/>
              </a:rPr>
              <a:t>Depois </a:t>
            </a:r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/>
                <a:ea typeface="Times New Roman"/>
              </a:rPr>
              <a:t>de aposentada, </a:t>
            </a:r>
            <a:endParaRPr lang="pt-BR" sz="3200" dirty="0" smtClean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Impact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/>
                <a:ea typeface="Times New Roman"/>
              </a:rPr>
              <a:t>voltei à </a:t>
            </a:r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/>
                <a:ea typeface="Times New Roman"/>
              </a:rPr>
              <a:t>terra natal, onde hoje posso compartilhar, </a:t>
            </a:r>
          </a:p>
          <a:p>
            <a:pPr algn="ctr">
              <a:spcAft>
                <a:spcPts val="0"/>
              </a:spcAft>
            </a:pPr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/>
                <a:ea typeface="Times New Roman"/>
              </a:rPr>
              <a:t>sem temor, a minha fé.</a:t>
            </a:r>
            <a:endParaRPr lang="pt-BR" sz="3200" dirty="0" smtClean="0">
              <a:solidFill>
                <a:schemeClr val="bg1"/>
              </a:solidFill>
              <a:effectLst/>
              <a:latin typeface="Times New Roman"/>
              <a:ea typeface="Times New Roman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7766" y="341483"/>
            <a:ext cx="9126234" cy="769441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44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PRIMEIRO TESTEMUNHO: MARIETA</a:t>
            </a:r>
            <a:endParaRPr lang="pt-BR" sz="4400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966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-5190" y="3939902"/>
            <a:ext cx="9126234" cy="76944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4400" dirty="0" smtClean="0">
                <a:latin typeface="Impact" panose="020B0806030902050204" pitchFamily="34" charset="0"/>
              </a:rPr>
              <a:t>PERDÃO, SENHOR, PERDÃO!</a:t>
            </a:r>
            <a:endParaRPr lang="pt-BR" sz="4400" dirty="0">
              <a:latin typeface="Impact" panose="020B0806030902050204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7766" y="201221"/>
            <a:ext cx="912623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CONFESSAMOS NOSSAS FALTAS, SENHOR.</a:t>
            </a:r>
          </a:p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SÃO TANTAS QUE NEM PODEMOS CONTÁ-LAS.</a:t>
            </a:r>
          </a:p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MARIETA NOS LEMBRA A LIBERDADE DE CULTO.</a:t>
            </a:r>
          </a:p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PERDOA, SENHOR, QUANDO RELAXAMOS</a:t>
            </a:r>
          </a:p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COM A NOSSA FÉ, NÃO APROVEITANDO</a:t>
            </a:r>
          </a:p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AS OPORTUNIDADES DE COMUNHÃO</a:t>
            </a:r>
          </a:p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CONTIGO E COM A IGREJA.</a:t>
            </a:r>
            <a:endParaRPr lang="pt-BR" sz="3200" dirty="0">
              <a:solidFill>
                <a:srgbClr val="FFFF00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8959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-12993" y="1275606"/>
            <a:ext cx="91440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3200" dirty="0" smtClean="0">
                <a:solidFill>
                  <a:srgbClr val="002060"/>
                </a:solidFill>
                <a:latin typeface="Impact"/>
                <a:ea typeface="Times New Roman"/>
              </a:rPr>
              <a:t>AZUL – Eu fui favorecida com bolsa de estudos do governo. Contudo, na faculdade engravidei. Enfrentei a realidade de ser mãe solteira. Hoje sou casada com 2 filhos. </a:t>
            </a:r>
            <a:r>
              <a:rPr lang="pt-BR" sz="3200" dirty="0">
                <a:solidFill>
                  <a:srgbClr val="002060"/>
                </a:solidFill>
                <a:latin typeface="Impact"/>
                <a:ea typeface="Times New Roman"/>
              </a:rPr>
              <a:t>S</a:t>
            </a:r>
            <a:r>
              <a:rPr lang="pt-BR" sz="3200" dirty="0" smtClean="0">
                <a:solidFill>
                  <a:srgbClr val="002060"/>
                </a:solidFill>
                <a:latin typeface="Impact"/>
                <a:ea typeface="Times New Roman"/>
              </a:rPr>
              <a:t>ou </a:t>
            </a:r>
            <a:r>
              <a:rPr lang="pt-BR" sz="3200" dirty="0" smtClean="0">
                <a:solidFill>
                  <a:srgbClr val="002060"/>
                </a:solidFill>
                <a:latin typeface="Impact"/>
                <a:ea typeface="Times New Roman"/>
              </a:rPr>
              <a:t>pesquisadora num instituto científico. Agradeço as oportunidades. Mas, sei das dificuldades que as mulheres têm com sua dupla jornada: </a:t>
            </a:r>
            <a:endParaRPr lang="pt-BR" sz="3200" dirty="0" smtClean="0">
              <a:solidFill>
                <a:srgbClr val="002060"/>
              </a:solidFill>
              <a:latin typeface="Impact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pt-BR" sz="3200" dirty="0" smtClean="0">
                <a:solidFill>
                  <a:srgbClr val="002060"/>
                </a:solidFill>
                <a:latin typeface="Impact"/>
                <a:ea typeface="Times New Roman"/>
              </a:rPr>
              <a:t>Em </a:t>
            </a:r>
            <a:r>
              <a:rPr lang="pt-BR" sz="3200" dirty="0" smtClean="0">
                <a:solidFill>
                  <a:srgbClr val="002060"/>
                </a:solidFill>
                <a:latin typeface="Impact"/>
                <a:ea typeface="Times New Roman"/>
              </a:rPr>
              <a:t>casa e fora de casa.</a:t>
            </a:r>
            <a:endParaRPr lang="pt-BR" sz="3200" dirty="0" smtClean="0">
              <a:solidFill>
                <a:srgbClr val="002060"/>
              </a:solidFill>
              <a:effectLst/>
              <a:latin typeface="Times New Roman"/>
              <a:ea typeface="Times New Roman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-12994" y="339502"/>
            <a:ext cx="9156993" cy="769441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44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SEGUNDO TESTEMUNHO: MOISE</a:t>
            </a:r>
            <a:endParaRPr lang="pt-BR" sz="4400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2549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-5190" y="3939902"/>
            <a:ext cx="9126234" cy="76944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4400" dirty="0" smtClean="0">
                <a:latin typeface="Impact" panose="020B0806030902050204" pitchFamily="34" charset="0"/>
              </a:rPr>
              <a:t>PERDÃO, SENHOR, PERDÃO!</a:t>
            </a:r>
            <a:endParaRPr lang="pt-BR" sz="4400" dirty="0">
              <a:latin typeface="Impact" panose="020B0806030902050204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7766" y="201221"/>
            <a:ext cx="912623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CONFESSAMOS NOSSAS FALTAS, SENHOR.</a:t>
            </a:r>
          </a:p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SÃO TANTAS QUE NEM PODEMOS CONTÁ-LAS.</a:t>
            </a:r>
          </a:p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MOISE NOS LEMBRA O CUIDADO COM NOSSO LAR.</a:t>
            </a:r>
          </a:p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PERDOA, SENHOR, O NOSSO EGOÍSMO,</a:t>
            </a:r>
          </a:p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QUANDO QUEREMOS SER SERVIDOS E</a:t>
            </a:r>
          </a:p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DEIXAMOS DE AJUDAR O NOSSO SEMELHANTE.</a:t>
            </a:r>
          </a:p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POR VEZES, AQUELE QUE ESTÁ AO NOSSO LADO.</a:t>
            </a:r>
          </a:p>
        </p:txBody>
      </p:sp>
    </p:spTree>
    <p:extLst>
      <p:ext uri="{BB962C8B-B14F-4D97-AF65-F5344CB8AC3E}">
        <p14:creationId xmlns:p14="http://schemas.microsoft.com/office/powerpoint/2010/main" val="1989661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-6932" y="1563638"/>
            <a:ext cx="91440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3200" dirty="0" smtClean="0">
                <a:solidFill>
                  <a:srgbClr val="C00000"/>
                </a:solidFill>
                <a:latin typeface="Impact"/>
                <a:ea typeface="Times New Roman"/>
              </a:rPr>
              <a:t>VERMELHO – Sou idosa e viúva. Moro com meu filho, que está desempregado. Minha pensão mantém a nossa casa. Agradeço a Deus por morar no interior. </a:t>
            </a:r>
            <a:r>
              <a:rPr lang="pt-BR" sz="3200" dirty="0">
                <a:solidFill>
                  <a:srgbClr val="C00000"/>
                </a:solidFill>
                <a:latin typeface="Impact"/>
                <a:ea typeface="Times New Roman"/>
              </a:rPr>
              <a:t>A</a:t>
            </a:r>
            <a:r>
              <a:rPr lang="pt-BR" sz="3200" dirty="0" smtClean="0">
                <a:solidFill>
                  <a:srgbClr val="C00000"/>
                </a:solidFill>
                <a:latin typeface="Impact"/>
                <a:ea typeface="Times New Roman"/>
              </a:rPr>
              <a:t>ssim podemos cultivar uma pequena horta em nosso pedaço de chão e também criar alguns animais. Isso nos ajuda na sobrevivência.</a:t>
            </a:r>
            <a:endParaRPr lang="pt-BR" sz="3200" dirty="0" smtClean="0">
              <a:solidFill>
                <a:srgbClr val="C00000"/>
              </a:solidFill>
              <a:effectLst/>
              <a:latin typeface="Times New Roman"/>
              <a:ea typeface="Times New Roman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7766" y="341483"/>
            <a:ext cx="9126234" cy="769441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44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TERCEIRO TESTEMUNHO: MARIA</a:t>
            </a:r>
            <a:endParaRPr lang="pt-BR" sz="4400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2549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-5190" y="3939902"/>
            <a:ext cx="9126234" cy="76944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4400" dirty="0" smtClean="0">
                <a:latin typeface="Impact" panose="020B0806030902050204" pitchFamily="34" charset="0"/>
              </a:rPr>
              <a:t>PERDÃO, SENHOR, PERDÃO!</a:t>
            </a:r>
            <a:endParaRPr lang="pt-BR" sz="4400" dirty="0">
              <a:latin typeface="Impact" panose="020B0806030902050204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7766" y="201221"/>
            <a:ext cx="912623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CONFESSAMOS NOSSAS FALTAS, SENHOR.</a:t>
            </a:r>
          </a:p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SÃO TANTAS QUE NEM PODEMOS CONTÁ-LAS.</a:t>
            </a:r>
          </a:p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MARIA NOS LEMBRA A GRATIDÃO PELO TRABALHO.</a:t>
            </a:r>
          </a:p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PERDOA, SENHOR, QUANDO RECLAMAMOS</a:t>
            </a:r>
          </a:p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DE NOSSOS COMPROMISSOS, SEJA NA LIDA DO LAR,</a:t>
            </a:r>
          </a:p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OU NO SERVIÇO FORA DE CASA E </a:t>
            </a:r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NA ESCOLA</a:t>
            </a:r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.</a:t>
            </a:r>
          </a:p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A INGRATIDÃO MATA!</a:t>
            </a:r>
            <a:endParaRPr lang="pt-BR" sz="3200" dirty="0">
              <a:solidFill>
                <a:srgbClr val="FFFF00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9661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8883" y="1419622"/>
            <a:ext cx="91440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/>
                <a:ea typeface="Times New Roman"/>
              </a:rPr>
              <a:t>BRANCO – Venho de um lar cujos pais eram dependentes do álcool. </a:t>
            </a:r>
            <a:r>
              <a:rPr lang="pt-BR" sz="32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/>
                <a:ea typeface="Times New Roman"/>
              </a:rPr>
              <a:t>N</a:t>
            </a:r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/>
                <a:ea typeface="Times New Roman"/>
              </a:rPr>
              <a:t>a mocidade, jurei jamais ingerir qualquer bebidas alcóolica ou colocar bebida no meu lar. Tudo foi bem até meu esposo perder o emprego. Ele tornou-se dependente. Hoje contamos com uma clínica de recuperação para ajudá-lo.</a:t>
            </a:r>
            <a:endParaRPr lang="pt-BR" sz="3200" dirty="0" smtClean="0">
              <a:solidFill>
                <a:schemeClr val="bg1"/>
              </a:solidFill>
              <a:effectLst/>
              <a:latin typeface="Times New Roman"/>
              <a:ea typeface="Times New Roman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7766" y="341483"/>
            <a:ext cx="9126234" cy="769441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44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QUARTO TESTEMUNHO: EMA</a:t>
            </a:r>
            <a:endParaRPr lang="pt-BR" sz="4400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2549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-5190" y="3939902"/>
            <a:ext cx="9126234" cy="76944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4400" dirty="0" smtClean="0">
                <a:latin typeface="Impact" panose="020B0806030902050204" pitchFamily="34" charset="0"/>
              </a:rPr>
              <a:t>PERDÃO, SENHOR, PERDÃO!</a:t>
            </a:r>
            <a:endParaRPr lang="pt-BR" sz="4400" dirty="0">
              <a:latin typeface="Impact" panose="020B0806030902050204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7766" y="201221"/>
            <a:ext cx="912623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CONFESSAMOS NOSSAS FALTAS, SENHOR.</a:t>
            </a:r>
          </a:p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SÃO TANTAS QUE NEM PODEMOS CONTÁ-LAS.</a:t>
            </a:r>
          </a:p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EMA NOS LEMBRA DOS VÍCIOS.</a:t>
            </a:r>
          </a:p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PERDOA, SENHOR, QUANDO NOS DEIXAMOS AMARRAR</a:t>
            </a:r>
          </a:p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POR BEBIDA, COMIDA, JOGOS E MODAS.</a:t>
            </a:r>
          </a:p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QUANDO, EM BUSCA DO PRÓPRIO PRAZER,</a:t>
            </a:r>
          </a:p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DESTRUÍMOS TUDO À NOSSA VOLTA.</a:t>
            </a:r>
            <a:endParaRPr lang="pt-BR" sz="3200" dirty="0">
              <a:solidFill>
                <a:srgbClr val="FFFF00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9661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17766" y="1347614"/>
            <a:ext cx="91440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3200" dirty="0" smtClean="0">
                <a:solidFill>
                  <a:srgbClr val="002060"/>
                </a:solidFill>
                <a:latin typeface="Impact"/>
                <a:ea typeface="Times New Roman"/>
              </a:rPr>
              <a:t>AZUL – Sou cigana. Cresci numa vila onde todos eram ciganos. Nossa família é numerosa e muito amável. Mas, fora de nossa localidade, a realidade é bem diferente. Somos uma minoria. Somos malvistos e desprezados. Não recebemos muito apoio do governo. É duro para sobreviver.</a:t>
            </a:r>
            <a:endParaRPr lang="pt-BR" sz="3200" dirty="0" smtClean="0">
              <a:solidFill>
                <a:srgbClr val="002060"/>
              </a:solidFill>
              <a:effectLst/>
              <a:latin typeface="Times New Roman"/>
              <a:ea typeface="Times New Roman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7766" y="341483"/>
            <a:ext cx="9126234" cy="769441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44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PRIMEIRO TESTEMUNHO: NATASHA</a:t>
            </a:r>
            <a:endParaRPr lang="pt-BR" sz="4400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2549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-5190" y="3939902"/>
            <a:ext cx="9126234" cy="76944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4400" dirty="0" smtClean="0">
                <a:latin typeface="Impact" panose="020B0806030902050204" pitchFamily="34" charset="0"/>
              </a:rPr>
              <a:t>PERDÃO, SENHOR, PERDÃO!</a:t>
            </a:r>
            <a:endParaRPr lang="pt-BR" sz="4400" dirty="0">
              <a:latin typeface="Impact" panose="020B0806030902050204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7766" y="201221"/>
            <a:ext cx="912623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CONFESSAMOS NOSSAS FALTAS, SENHOR.</a:t>
            </a:r>
          </a:p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SÃO TANTAS QUE NEM PODEMOS CONTÁ-LAS.</a:t>
            </a:r>
          </a:p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NATASHA NOS LEMBRA DO PRECONCEITO.</a:t>
            </a:r>
          </a:p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PERDOA, SENHOR, QUANDO DEIXAMOS DE SEGUIR</a:t>
            </a:r>
          </a:p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O EXEMPLO DE JESUS, QUE ACOLHEU E AMOU</a:t>
            </a:r>
          </a:p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A TODOS INDISTINTAMENTE, </a:t>
            </a:r>
          </a:p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OFERECENDO</a:t>
            </a:r>
            <a:r>
              <a:rPr lang="pt-BR" sz="3200" dirty="0">
                <a:solidFill>
                  <a:srgbClr val="FFFF00"/>
                </a:solidFill>
                <a:latin typeface="Impact" panose="020B0806030902050204" pitchFamily="34" charset="0"/>
              </a:rPr>
              <a:t> </a:t>
            </a:r>
            <a:r>
              <a:rPr lang="pt-BR" sz="3200" dirty="0" smtClean="0">
                <a:solidFill>
                  <a:srgbClr val="FFFF00"/>
                </a:solidFill>
                <a:latin typeface="Impact" panose="020B0806030902050204" pitchFamily="34" charset="0"/>
              </a:rPr>
              <a:t>A SALVAÇÃO.</a:t>
            </a:r>
            <a:endParaRPr lang="pt-BR" sz="3200" dirty="0">
              <a:solidFill>
                <a:srgbClr val="FFFF00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6623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0" y="7227"/>
            <a:ext cx="91440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solidFill>
                  <a:srgbClr val="C00000"/>
                </a:solidFill>
                <a:latin typeface="Impact" panose="020B0806030902050204" pitchFamily="34" charset="0"/>
              </a:rPr>
              <a:t>VERMELHO: QUERIDO DEUS! SOMOS TEUS FILHOS. SOMOS TUAS FILHAS. O SENHOR PERCEBE AS NOSSAS LÁGRIMAS. COM TRISTEZA ORAMOS. </a:t>
            </a:r>
            <a:r>
              <a:rPr lang="pt-BR" sz="3200" dirty="0" smtClean="0">
                <a:solidFill>
                  <a:srgbClr val="C00000"/>
                </a:solidFill>
                <a:latin typeface="Impact" panose="020B0806030902050204" pitchFamily="34" charset="0"/>
              </a:rPr>
              <a:t>CONFESSANDO </a:t>
            </a:r>
            <a:r>
              <a:rPr lang="pt-BR" sz="3200" dirty="0" smtClean="0">
                <a:solidFill>
                  <a:srgbClr val="C00000"/>
                </a:solidFill>
                <a:latin typeface="Impact" panose="020B0806030902050204" pitchFamily="34" charset="0"/>
              </a:rPr>
              <a:t>NOSSA CULPA.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latin typeface="Impact" panose="020B0806030902050204" pitchFamily="34" charset="0"/>
              </a:rPr>
              <a:t>SABEMOS QUE A MALDADE </a:t>
            </a:r>
            <a:r>
              <a:rPr lang="pt-BR" sz="3200" dirty="0" smtClean="0">
                <a:solidFill>
                  <a:srgbClr val="C00000"/>
                </a:solidFill>
                <a:latin typeface="Impact" panose="020B0806030902050204" pitchFamily="34" charset="0"/>
              </a:rPr>
              <a:t>À NOSSA VOLTA </a:t>
            </a:r>
            <a:r>
              <a:rPr lang="pt-BR" sz="3200" dirty="0" smtClean="0">
                <a:solidFill>
                  <a:srgbClr val="C00000"/>
                </a:solidFill>
                <a:latin typeface="Impact" panose="020B0806030902050204" pitchFamily="34" charset="0"/>
              </a:rPr>
              <a:t>É </a:t>
            </a:r>
            <a:r>
              <a:rPr lang="pt-BR" sz="3200" dirty="0" smtClean="0">
                <a:solidFill>
                  <a:srgbClr val="C00000"/>
                </a:solidFill>
                <a:latin typeface="Impact" panose="020B0806030902050204" pitchFamily="34" charset="0"/>
              </a:rPr>
              <a:t>TAMBÉM </a:t>
            </a:r>
            <a:r>
              <a:rPr lang="pt-BR" sz="3200" dirty="0" smtClean="0">
                <a:solidFill>
                  <a:srgbClr val="C00000"/>
                </a:solidFill>
                <a:latin typeface="Impact" panose="020B0806030902050204" pitchFamily="34" charset="0"/>
              </a:rPr>
              <a:t>NOSSA RESPONSABILIDADE. AGRADECEMOS PELO TEU CUIDADO E PERDÃO. ESTAMOS AO TEU DISPOR PARA CONSTRUIR UM </a:t>
            </a:r>
            <a:r>
              <a:rPr lang="pt-BR" sz="3200" dirty="0" smtClean="0">
                <a:solidFill>
                  <a:srgbClr val="C00000"/>
                </a:solidFill>
                <a:latin typeface="Impact" panose="020B0806030902050204" pitchFamily="34" charset="0"/>
              </a:rPr>
              <a:t>MOMENTO NOVO, </a:t>
            </a:r>
            <a:r>
              <a:rPr lang="pt-BR" sz="3200" dirty="0" smtClean="0">
                <a:solidFill>
                  <a:srgbClr val="C00000"/>
                </a:solidFill>
                <a:latin typeface="Impact" panose="020B0806030902050204" pitchFamily="34" charset="0"/>
              </a:rPr>
              <a:t>ONDE REINA A JUSTIÇA, A PAZ E O AMOR.  ESSA É NOSSA ESPERANÇA AO AMANHÃ. MAS, QUEREMOS COLOCAR 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latin typeface="Impact" panose="020B0806030902050204" pitchFamily="34" charset="0"/>
              </a:rPr>
              <a:t>EM PRÁTICA HOJE. AMÉM!</a:t>
            </a:r>
            <a:endParaRPr lang="pt-BR" sz="3200" dirty="0">
              <a:solidFill>
                <a:srgbClr val="C00000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7638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Euclécio\Downloads\Jesus\Trrindad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77216"/>
            <a:ext cx="5184576" cy="4856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8438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:\Gifs\Música\Instrumento\M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7234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705368" y="3820061"/>
            <a:ext cx="447166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0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HPD 332</a:t>
            </a:r>
            <a:endParaRPr lang="pt-BR" sz="8000" dirty="0">
              <a:ln>
                <a:solidFill>
                  <a:srgbClr val="FFFF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3093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802" y="411510"/>
            <a:ext cx="91440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DEUS ESTÁ AQUI, ALELUIA!</a:t>
            </a:r>
            <a:b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TÃO CERTO COMO O AR QUE EU RESPIRO,</a:t>
            </a:r>
            <a:b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TÃO CERTO COMO O AMANHÃ</a:t>
            </a:r>
            <a:b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 SE LEVANTA.</a:t>
            </a:r>
            <a:b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TÃO CERTO COMO EU TE FALO</a:t>
            </a:r>
            <a:b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PODES ME OUVIR.</a:t>
            </a:r>
          </a:p>
          <a:p>
            <a:pPr algn="ctr"/>
            <a:endParaRPr lang="pt-BR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DEUS ESTÁ... / EM MIM / EM TI / EM NÓS</a:t>
            </a:r>
            <a:endParaRPr lang="pt-BR" sz="3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1783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Euclecio\Desktop\DMO2016\Arriba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0775" y="357504"/>
            <a:ext cx="4362450" cy="4362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1701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-417" y="339502"/>
            <a:ext cx="9144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/>
                <a:latin typeface="Impact"/>
                <a:ea typeface="Times New Roman"/>
              </a:rPr>
              <a:t>BRANCO – </a:t>
            </a:r>
            <a:r>
              <a:rPr lang="pt-BR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/>
                <a:ea typeface="Times New Roman"/>
              </a:rPr>
              <a:t>Somos um povo feliz graças ao perdão de Deus. Precisamos levantar </a:t>
            </a:r>
            <a:endParaRPr lang="pt-BR" sz="3600" dirty="0" smtClean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Impact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pt-BR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/>
                <a:ea typeface="Times New Roman"/>
              </a:rPr>
              <a:t>a </a:t>
            </a:r>
            <a:r>
              <a:rPr lang="pt-BR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/>
                <a:ea typeface="Times New Roman"/>
              </a:rPr>
              <a:t>cabeça e continuar nossa jornada </a:t>
            </a:r>
            <a:endParaRPr lang="pt-BR" sz="3600" dirty="0" smtClean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Impact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pt-BR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/>
                <a:ea typeface="Times New Roman"/>
              </a:rPr>
              <a:t>rumo ao </a:t>
            </a:r>
            <a:r>
              <a:rPr lang="pt-BR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/>
                <a:ea typeface="Times New Roman"/>
              </a:rPr>
              <a:t>Reino dos Céus.</a:t>
            </a:r>
          </a:p>
          <a:p>
            <a:pPr algn="ctr">
              <a:spcAft>
                <a:spcPts val="0"/>
              </a:spcAft>
            </a:pPr>
            <a:r>
              <a:rPr lang="pt-BR" sz="3600" dirty="0" smtClean="0">
                <a:solidFill>
                  <a:srgbClr val="002060"/>
                </a:solidFill>
                <a:effectLst/>
                <a:latin typeface="Impact"/>
                <a:ea typeface="Times New Roman"/>
              </a:rPr>
              <a:t>AZUL – </a:t>
            </a:r>
            <a:r>
              <a:rPr lang="pt-BR" sz="3600" dirty="0" smtClean="0">
                <a:solidFill>
                  <a:srgbClr val="002060"/>
                </a:solidFill>
                <a:latin typeface="Impact"/>
                <a:ea typeface="Times New Roman"/>
              </a:rPr>
              <a:t>Graças... </a:t>
            </a:r>
            <a:r>
              <a:rPr lang="pt-BR" sz="3600" dirty="0" smtClean="0">
                <a:solidFill>
                  <a:srgbClr val="002060"/>
                </a:solidFill>
                <a:effectLst/>
                <a:latin typeface="Impact"/>
                <a:ea typeface="Times New Roman"/>
              </a:rPr>
              <a:t>Temos um Deus vivo, que caminha ao nosso lado, que nos traz uma palavra de ânimo. Vamos escutá-lo com atenção. Mas, antes cantamos...</a:t>
            </a:r>
          </a:p>
        </p:txBody>
      </p:sp>
    </p:spTree>
    <p:extLst>
      <p:ext uri="{BB962C8B-B14F-4D97-AF65-F5344CB8AC3E}">
        <p14:creationId xmlns:p14="http://schemas.microsoft.com/office/powerpoint/2010/main" val="3392117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uclécio\Downloads\Logos\Allelui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0"/>
            <a:ext cx="7128792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9942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Euclécio\Downloads\Abstrato\Flora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64" y="2536"/>
            <a:ext cx="9144001" cy="5154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2843808" y="558639"/>
            <a:ext cx="592557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0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LITURGIA</a:t>
            </a:r>
          </a:p>
          <a:p>
            <a:pPr algn="ctr"/>
            <a:r>
              <a:rPr lang="pt-BR" sz="8000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DA</a:t>
            </a:r>
          </a:p>
          <a:p>
            <a:pPr algn="ctr"/>
            <a:r>
              <a:rPr lang="pt-BR" sz="8000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PALAVRA</a:t>
            </a:r>
            <a:endParaRPr lang="pt-BR" sz="8000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4268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uclécio\Pictures\Chamada\Siga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-1"/>
            <a:ext cx="5184576" cy="4026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0" y="3795886"/>
            <a:ext cx="9144000" cy="969496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57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LUCAS 14.15-24</a:t>
            </a:r>
            <a:endParaRPr lang="pt-BR" sz="57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3775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uclécio\Downloads\Gente\Anciã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3324" y="0"/>
            <a:ext cx="428594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0" y="65497"/>
            <a:ext cx="543609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ALGUÉM SE LEVANTOU </a:t>
            </a:r>
            <a: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DIZENDO: </a:t>
            </a:r>
            <a: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FELIZES OS QUE IRÃO SENTAR-SE </a:t>
            </a:r>
          </a:p>
          <a:p>
            <a:pPr algn="ctr"/>
            <a: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À MESA NO </a:t>
            </a:r>
          </a:p>
          <a:p>
            <a:pPr algn="ctr"/>
            <a: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REINO DE DEUS!</a:t>
            </a:r>
          </a:p>
          <a:p>
            <a:pPr algn="ctr"/>
            <a: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ENTÃO, JESUS </a:t>
            </a:r>
          </a:p>
          <a:p>
            <a:pPr algn="ctr"/>
            <a:r>
              <a:rPr lang="pt-BR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RESPONDEU:</a:t>
            </a:r>
          </a:p>
        </p:txBody>
      </p:sp>
    </p:spTree>
    <p:extLst>
      <p:ext uri="{BB962C8B-B14F-4D97-AF65-F5344CB8AC3E}">
        <p14:creationId xmlns:p14="http://schemas.microsoft.com/office/powerpoint/2010/main" val="3231264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709682" y="150148"/>
            <a:ext cx="543609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CERTO </a:t>
            </a:r>
            <a:r>
              <a:rPr lang="pt-BR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HOMEM CONVIDOU MUITA GENTE PARA UMA </a:t>
            </a:r>
            <a:r>
              <a:rPr lang="pt-BR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FESTA. </a:t>
            </a:r>
          </a:p>
          <a:p>
            <a:pPr algn="ctr"/>
            <a:r>
              <a:rPr lang="pt-BR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QUANDO CHEGOU A HORA, MANDOU O SEU SERVO DIZER AOS CONVIDADOS: VENHAM! TUDO JÁ ESTÁ PRONTO.</a:t>
            </a:r>
          </a:p>
          <a:p>
            <a:pPr algn="ctr"/>
            <a:r>
              <a:rPr lang="pt-BR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MAS, UM POR UM, COMEÇARAM </a:t>
            </a:r>
          </a:p>
          <a:p>
            <a:pPr algn="ctr"/>
            <a:r>
              <a:rPr lang="pt-BR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A DAR DESCULPAS.</a:t>
            </a:r>
          </a:p>
        </p:txBody>
      </p:sp>
      <p:pic>
        <p:nvPicPr>
          <p:cNvPr id="2050" name="Picture 2" descr="K:\Gifs\Ceia\Elementos\CincoPã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112"/>
            <a:ext cx="3851920" cy="5154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8877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K:\Gifs\Gente\Pessoas\BomMoç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6504" y="0"/>
            <a:ext cx="3265412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25605" y="483518"/>
            <a:ext cx="6850651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O PRIMEIRO DISSE: COMPREI UM SÍTIO E TENHO DE DAR UMA OLHADA NELE. PEÇO QUE ME DESCULPE. O OUTRO DISSE: COMPREI CINCO JUNTAS DE BOIS E PRECISO VER SE TRABALHAM BEM. PEÇO </a:t>
            </a:r>
          </a:p>
          <a:p>
            <a:pPr algn="ctr"/>
            <a:r>
              <a:rPr lang="pt-BR" sz="28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QUE ME DESCULPE. O ÚLTIMO DISSE: ACABEI DE CASAR. POR ISSO, NÃO POSSO IR.</a:t>
            </a:r>
            <a:endParaRPr lang="pt-BR" sz="2800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9658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K:\Gifs\Gente\Pessoas\Bigod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000"/>
            <a:ext cx="3419872" cy="513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1979712" y="24000"/>
            <a:ext cx="688144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BR" sz="2800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O </a:t>
            </a:r>
            <a:r>
              <a:rPr lang="pt-BR" sz="28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SERVO VOLTOU E CONTOU TUDO AO PATRÃO. ELE FICOU COM MUITA RAIVA. </a:t>
            </a:r>
          </a:p>
          <a:p>
            <a:pPr algn="r"/>
            <a:r>
              <a:rPr lang="pt-BR" sz="28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ENTÃO, DETERMINOU: </a:t>
            </a:r>
          </a:p>
          <a:p>
            <a:pPr algn="r"/>
            <a:r>
              <a:rPr lang="pt-BR" sz="28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VÁ DEPRESSA PELAS RUAS </a:t>
            </a:r>
          </a:p>
          <a:p>
            <a:pPr algn="r"/>
            <a:r>
              <a:rPr lang="pt-BR" sz="28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 PELOS BECOS DA CIDADE </a:t>
            </a:r>
          </a:p>
          <a:p>
            <a:pPr algn="r"/>
            <a:r>
              <a:rPr lang="pt-BR" sz="28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 TRAGA OS FRACOS E OS DEFICIENTES. MAIS TARDE </a:t>
            </a:r>
          </a:p>
          <a:p>
            <a:pPr algn="r"/>
            <a:r>
              <a:rPr lang="pt-BR" sz="28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O SERVO DISSE: PATRÃO! </a:t>
            </a:r>
          </a:p>
          <a:p>
            <a:pPr algn="r"/>
            <a:r>
              <a:rPr lang="pt-BR" sz="28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JÁ FIZ O QUE O SENHOR MANDOU. MAS, AINDA </a:t>
            </a:r>
          </a:p>
          <a:p>
            <a:pPr algn="r"/>
            <a:r>
              <a:rPr lang="pt-BR" sz="28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SOBRAM MUITOS LUGARES.</a:t>
            </a:r>
            <a:endParaRPr lang="pt-BR" sz="2800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036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K:\Gifs\Gente\Pessoas\Cuc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67493"/>
            <a:ext cx="3083396" cy="4568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139194" y="197116"/>
            <a:ext cx="712879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0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AÍ O PATRÃO RESPONDEU:</a:t>
            </a:r>
          </a:p>
          <a:p>
            <a:r>
              <a:rPr lang="pt-BR" sz="30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ENTÃO, VÁ ENTÃO PELAS ESTRADAS INSISTINDO COM </a:t>
            </a:r>
          </a:p>
          <a:p>
            <a:r>
              <a:rPr lang="pt-BR" sz="30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AQUELES QUE ENCONTRAR </a:t>
            </a:r>
          </a:p>
          <a:p>
            <a:r>
              <a:rPr lang="pt-BR" sz="30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A VIREM, A FIM DE QUE A MINHA CASA FIQUE BEM </a:t>
            </a:r>
          </a:p>
          <a:p>
            <a:r>
              <a:rPr lang="pt-BR" sz="30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CHEIA. AFIRMO A VOCÊS </a:t>
            </a:r>
          </a:p>
          <a:p>
            <a:r>
              <a:rPr lang="pt-BR" sz="30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QUE NENHUM DOS QUE </a:t>
            </a:r>
          </a:p>
          <a:p>
            <a:r>
              <a:rPr lang="pt-BR" sz="30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FORAM CONVIDADOS </a:t>
            </a:r>
          </a:p>
          <a:p>
            <a:r>
              <a:rPr lang="pt-BR" sz="30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PROVARÁ O MEU JANTAR!</a:t>
            </a:r>
            <a:endParaRPr lang="pt-BR" sz="30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2383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:\Gifs\Música\Instrumento\M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7234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705368" y="3820061"/>
            <a:ext cx="447166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0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HPD 197</a:t>
            </a:r>
            <a:endParaRPr lang="pt-BR" sz="8000" dirty="0">
              <a:ln>
                <a:solidFill>
                  <a:srgbClr val="FFFF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2270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411510"/>
            <a:ext cx="9144000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 </a:t>
            </a:r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BUSCAI PRIMEIRO O REINO DE DEUS... </a:t>
            </a:r>
          </a:p>
          <a:p>
            <a:pPr algn="ctr"/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SUA JUSTIÇA. E, TODAS ESTAS COISAS </a:t>
            </a:r>
          </a:p>
          <a:p>
            <a:pPr algn="ctr"/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VOS SERÃO ACRESCENTADAS.</a:t>
            </a:r>
          </a:p>
          <a:p>
            <a:pPr algn="ctr"/>
            <a:endParaRPr lang="pt-BR" sz="12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ALELUIA !</a:t>
            </a:r>
          </a:p>
          <a:p>
            <a:pPr algn="ctr"/>
            <a:endParaRPr lang="pt-BR" sz="1200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NÃO SÓ DE PÃO O HOMEM VIVERÁ, </a:t>
            </a:r>
          </a:p>
          <a:p>
            <a:pPr algn="ctr"/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MAS DE TODA PALAVRA</a:t>
            </a:r>
            <a:b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 PROCEDE DA BOCA DE DEUS.</a:t>
            </a:r>
            <a:endParaRPr lang="pt-BR" sz="3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7466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K:\Gifs\Palavra\Bíblia\Escr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83518"/>
            <a:ext cx="7200800" cy="3240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0" y="3939902"/>
            <a:ext cx="9144000" cy="830997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***** MENSAGEM *****</a:t>
            </a:r>
            <a:endParaRPr lang="pt-BR" sz="4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946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Euclécio\Downloads\Abstrato\Flora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64" y="2536"/>
            <a:ext cx="9144001" cy="5154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2843808" y="558639"/>
            <a:ext cx="592557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0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LITURGIA</a:t>
            </a:r>
          </a:p>
          <a:p>
            <a:pPr algn="ctr"/>
            <a:r>
              <a:rPr lang="pt-BR" sz="8000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</a:t>
            </a:r>
          </a:p>
          <a:p>
            <a:pPr algn="ctr"/>
            <a:r>
              <a:rPr lang="pt-BR" sz="8000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SAÍDA</a:t>
            </a:r>
            <a:endParaRPr lang="pt-BR" sz="8000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4268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:\Imagem\Abstrato\ao.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68" y="0"/>
            <a:ext cx="8265076" cy="5158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-25606" y="339502"/>
            <a:ext cx="91440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OFERTÓRIO</a:t>
            </a:r>
          </a:p>
        </p:txBody>
      </p:sp>
    </p:spTree>
    <p:extLst>
      <p:ext uri="{BB962C8B-B14F-4D97-AF65-F5344CB8AC3E}">
        <p14:creationId xmlns:p14="http://schemas.microsoft.com/office/powerpoint/2010/main" val="3994060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-19926" y="123478"/>
            <a:ext cx="9144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BRANCO </a:t>
            </a:r>
            <a:r>
              <a:rPr lang="pt-BR" sz="28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– </a:t>
            </a:r>
            <a:r>
              <a:rPr lang="pt-BR" sz="28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AGRADECEMOS PELO POVO ESLOVENO </a:t>
            </a:r>
            <a:endParaRPr lang="pt-BR" sz="2800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Impact" panose="020B0806030902050204" pitchFamily="34" charset="0"/>
            </a:endParaRPr>
          </a:p>
          <a:p>
            <a:pPr algn="ctr"/>
            <a:r>
              <a:rPr lang="pt-BR" sz="28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QUE </a:t>
            </a:r>
            <a:r>
              <a:rPr lang="pt-BR" sz="28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CONSEGUIU SUPERAR SUAS DIFICULDADES. AGRADECEMOS PELO NOSSO BELO PAÍS E SUAS OPORTUNIDADES.</a:t>
            </a:r>
          </a:p>
          <a:p>
            <a:pPr algn="ctr"/>
            <a:r>
              <a:rPr lang="pt-BR" sz="2800" dirty="0" smtClean="0">
                <a:solidFill>
                  <a:srgbClr val="002060"/>
                </a:solidFill>
                <a:latin typeface="Impact" panose="020B0806030902050204" pitchFamily="34" charset="0"/>
              </a:rPr>
              <a:t>AZUL </a:t>
            </a:r>
            <a:r>
              <a:rPr lang="pt-BR" sz="2800" dirty="0">
                <a:solidFill>
                  <a:srgbClr val="002060"/>
                </a:solidFill>
                <a:latin typeface="Impact" panose="020B0806030902050204" pitchFamily="34" charset="0"/>
              </a:rPr>
              <a:t>- SOMOS GRATOS </a:t>
            </a:r>
            <a:r>
              <a:rPr lang="pt-BR" sz="2800" dirty="0" smtClean="0">
                <a:solidFill>
                  <a:srgbClr val="002060"/>
                </a:solidFill>
                <a:latin typeface="Impact" panose="020B0806030902050204" pitchFamily="34" charset="0"/>
              </a:rPr>
              <a:t>PELO MOMENTO DE OFERTA, ONDE PODEMOS OLHAR </a:t>
            </a:r>
            <a:r>
              <a:rPr lang="pt-BR" sz="2800" dirty="0" smtClean="0">
                <a:solidFill>
                  <a:srgbClr val="002060"/>
                </a:solidFill>
                <a:latin typeface="Impact" panose="020B0806030902050204" pitchFamily="34" charset="0"/>
              </a:rPr>
              <a:t>ADIANTE </a:t>
            </a:r>
            <a:r>
              <a:rPr lang="pt-BR" sz="2800" dirty="0" smtClean="0">
                <a:solidFill>
                  <a:srgbClr val="002060"/>
                </a:solidFill>
                <a:latin typeface="Impact" panose="020B0806030902050204" pitchFamily="34" charset="0"/>
              </a:rPr>
              <a:t>DE NÓS MESMOS, ATENDENDO AS NECESSIDADES DO NOSSO SEMELHANTE.</a:t>
            </a:r>
          </a:p>
          <a:p>
            <a:pPr algn="ctr"/>
            <a:r>
              <a:rPr lang="pt-BR" sz="2800" dirty="0" smtClean="0">
                <a:solidFill>
                  <a:srgbClr val="C00000"/>
                </a:solidFill>
                <a:latin typeface="Impact" panose="020B0806030902050204" pitchFamily="34" charset="0"/>
              </a:rPr>
              <a:t>VERMELHO </a:t>
            </a:r>
            <a:r>
              <a:rPr lang="pt-BR" sz="2800" dirty="0">
                <a:solidFill>
                  <a:srgbClr val="C00000"/>
                </a:solidFill>
                <a:latin typeface="Impact" panose="020B0806030902050204" pitchFamily="34" charset="0"/>
              </a:rPr>
              <a:t>- SOMOS GRATOS </a:t>
            </a:r>
            <a:r>
              <a:rPr lang="pt-BR" sz="2800" dirty="0" smtClean="0">
                <a:solidFill>
                  <a:srgbClr val="C00000"/>
                </a:solidFill>
                <a:latin typeface="Impact" panose="020B0806030902050204" pitchFamily="34" charset="0"/>
              </a:rPr>
              <a:t>PELA EDUCAÇÃO, PELO TRABALHO, PELA CRIATIVIDADE. AGRADECEMOS PELA FAMÍLIA </a:t>
            </a:r>
          </a:p>
          <a:p>
            <a:pPr algn="ctr"/>
            <a:r>
              <a:rPr lang="pt-BR" sz="2800" dirty="0" smtClean="0">
                <a:solidFill>
                  <a:srgbClr val="C00000"/>
                </a:solidFill>
                <a:latin typeface="Impact" panose="020B0806030902050204" pitchFamily="34" charset="0"/>
              </a:rPr>
              <a:t>E POR NOSSAS COMUNIDADES.</a:t>
            </a:r>
          </a:p>
          <a:p>
            <a:pPr algn="ctr"/>
            <a:r>
              <a:rPr lang="pt-BR" sz="28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BRANCO </a:t>
            </a:r>
            <a:r>
              <a:rPr lang="pt-BR" sz="28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-  </a:t>
            </a:r>
            <a:r>
              <a:rPr lang="pt-BR" sz="28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É </a:t>
            </a:r>
            <a:r>
              <a:rPr lang="pt-BR" sz="28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MOMENTO DE </a:t>
            </a:r>
            <a:r>
              <a:rPr lang="pt-BR" sz="28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DAR NOSSO TESTEMUNHO NO OFERTÓRIO.</a:t>
            </a:r>
            <a:r>
              <a:rPr lang="pt-BR" sz="28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 </a:t>
            </a:r>
            <a:r>
              <a:rPr lang="pt-BR" sz="28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ENTÃO</a:t>
            </a:r>
            <a:r>
              <a:rPr lang="pt-BR" sz="28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, ESTENDEMOS O CONVITE </a:t>
            </a:r>
            <a:r>
              <a:rPr lang="pt-BR" sz="28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PARA AUXILIAR...</a:t>
            </a:r>
            <a:endParaRPr lang="pt-BR" sz="2800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1288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0" y="627534"/>
            <a:ext cx="9144000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u="sng" dirty="0" smtClean="0">
                <a:solidFill>
                  <a:srgbClr val="002060"/>
                </a:solidFill>
                <a:latin typeface="Impact" panose="020B0806030902050204" pitchFamily="34" charset="0"/>
              </a:rPr>
              <a:t>AZUL - As ofertas de 2018 foram destinadas à...</a:t>
            </a:r>
          </a:p>
          <a:p>
            <a:pPr algn="ctr"/>
            <a:endParaRPr lang="pt-BR" sz="1200" dirty="0" smtClean="0">
              <a:solidFill>
                <a:srgbClr val="002060"/>
              </a:solidFill>
              <a:latin typeface="Impact" panose="020B0806030902050204" pitchFamily="34" charset="0"/>
            </a:endParaRPr>
          </a:p>
          <a:p>
            <a:pPr marL="457200" indent="-457200" algn="ctr">
              <a:buFont typeface="Wingdings" panose="05000000000000000000" pitchFamily="2" charset="2"/>
              <a:buChar char="ü"/>
            </a:pPr>
            <a:r>
              <a:rPr lang="pt-BR" sz="3200" dirty="0" smtClean="0">
                <a:solidFill>
                  <a:srgbClr val="002060"/>
                </a:solidFill>
                <a:latin typeface="Impact" panose="020B0806030902050204" pitchFamily="34" charset="0"/>
              </a:rPr>
              <a:t>Associação Beneficente </a:t>
            </a:r>
            <a:r>
              <a:rPr lang="pt-BR" sz="3200" dirty="0" err="1" smtClean="0">
                <a:solidFill>
                  <a:srgbClr val="002060"/>
                </a:solidFill>
                <a:latin typeface="Impact" panose="020B0806030902050204" pitchFamily="34" charset="0"/>
              </a:rPr>
              <a:t>Pella</a:t>
            </a:r>
            <a:r>
              <a:rPr lang="pt-BR" sz="3200" dirty="0" smtClean="0">
                <a:solidFill>
                  <a:srgbClr val="002060"/>
                </a:solidFill>
                <a:latin typeface="Impact" panose="020B0806030902050204" pitchFamily="34" charset="0"/>
              </a:rPr>
              <a:t> </a:t>
            </a:r>
            <a:r>
              <a:rPr lang="pt-BR" sz="3200" dirty="0" err="1" smtClean="0">
                <a:solidFill>
                  <a:srgbClr val="002060"/>
                </a:solidFill>
                <a:latin typeface="Impact" panose="020B0806030902050204" pitchFamily="34" charset="0"/>
              </a:rPr>
              <a:t>Bethania</a:t>
            </a:r>
            <a:r>
              <a:rPr lang="pt-BR" sz="3200" dirty="0" smtClean="0">
                <a:solidFill>
                  <a:srgbClr val="002060"/>
                </a:solidFill>
                <a:latin typeface="Impact" panose="020B0806030902050204" pitchFamily="34" charset="0"/>
              </a:rPr>
              <a:t> </a:t>
            </a:r>
          </a:p>
          <a:p>
            <a:pPr algn="ctr"/>
            <a:r>
              <a:rPr lang="pt-BR" sz="3200" dirty="0" smtClean="0">
                <a:solidFill>
                  <a:srgbClr val="002060"/>
                </a:solidFill>
                <a:latin typeface="Impact" panose="020B0806030902050204" pitchFamily="34" charset="0"/>
              </a:rPr>
              <a:t>em Taquari/RS, R$ 20 mil;</a:t>
            </a:r>
          </a:p>
          <a:p>
            <a:pPr marL="457200" indent="-457200" algn="ctr">
              <a:buFont typeface="Wingdings" panose="05000000000000000000" pitchFamily="2" charset="2"/>
              <a:buChar char="ü"/>
            </a:pPr>
            <a:r>
              <a:rPr lang="pt-BR" sz="3200" dirty="0" smtClean="0">
                <a:solidFill>
                  <a:srgbClr val="002060"/>
                </a:solidFill>
                <a:latin typeface="Impact" panose="020B0806030902050204" pitchFamily="34" charset="0"/>
              </a:rPr>
              <a:t>Associação Movimento de Ajuda Ecumênica</a:t>
            </a:r>
          </a:p>
          <a:p>
            <a:pPr algn="ctr"/>
            <a:r>
              <a:rPr lang="pt-BR" sz="3200" dirty="0" smtClean="0">
                <a:solidFill>
                  <a:srgbClr val="002060"/>
                </a:solidFill>
                <a:latin typeface="Impact" panose="020B0806030902050204" pitchFamily="34" charset="0"/>
              </a:rPr>
              <a:t>em Campo Verde/MT, R$20 mil;</a:t>
            </a:r>
          </a:p>
          <a:p>
            <a:pPr marL="457200" indent="-457200" algn="ctr">
              <a:buFont typeface="Wingdings" panose="05000000000000000000" pitchFamily="2" charset="2"/>
              <a:buChar char="ü"/>
            </a:pPr>
            <a:r>
              <a:rPr lang="pt-BR" sz="3200" dirty="0">
                <a:solidFill>
                  <a:srgbClr val="002060"/>
                </a:solidFill>
                <a:latin typeface="Impact" panose="020B0806030902050204" pitchFamily="34" charset="0"/>
              </a:rPr>
              <a:t>Associação Beneficente </a:t>
            </a:r>
            <a:r>
              <a:rPr lang="pt-BR" sz="3200" dirty="0" smtClean="0">
                <a:solidFill>
                  <a:srgbClr val="002060"/>
                </a:solidFill>
                <a:latin typeface="Impact" panose="020B0806030902050204" pitchFamily="34" charset="0"/>
              </a:rPr>
              <a:t>Escola para a Vida</a:t>
            </a:r>
          </a:p>
          <a:p>
            <a:pPr algn="ctr"/>
            <a:r>
              <a:rPr lang="pt-BR" sz="3200" dirty="0" smtClean="0">
                <a:solidFill>
                  <a:srgbClr val="002060"/>
                </a:solidFill>
                <a:latin typeface="Impact" panose="020B0806030902050204" pitchFamily="34" charset="0"/>
              </a:rPr>
              <a:t>em Ariquemes/RO,  R$ 20 mil.</a:t>
            </a:r>
          </a:p>
        </p:txBody>
      </p:sp>
    </p:spTree>
    <p:extLst>
      <p:ext uri="{BB962C8B-B14F-4D97-AF65-F5344CB8AC3E}">
        <p14:creationId xmlns:p14="http://schemas.microsoft.com/office/powerpoint/2010/main" val="2853484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554" y="339502"/>
            <a:ext cx="9144000" cy="4505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u="sng" dirty="0" smtClean="0">
                <a:solidFill>
                  <a:srgbClr val="C00000"/>
                </a:solidFill>
                <a:latin typeface="Impact" panose="020B0806030902050204" pitchFamily="34" charset="0"/>
                <a:ea typeface="Calibri"/>
                <a:cs typeface="Times New Roman"/>
              </a:rPr>
              <a:t>VERMELHO - As ofertas  deste ano contemplarão...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1200" dirty="0" smtClean="0">
                <a:solidFill>
                  <a:srgbClr val="C00000"/>
                </a:solidFill>
                <a:latin typeface="Impact" panose="020B0806030902050204" pitchFamily="34" charset="0"/>
                <a:ea typeface="Calibri"/>
                <a:cs typeface="Times New Roman"/>
              </a:rPr>
              <a:t> </a:t>
            </a:r>
          </a:p>
          <a:p>
            <a:pPr marL="457200" indent="-457200" algn="ctr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pt-BR" sz="3200" dirty="0" smtClean="0">
                <a:solidFill>
                  <a:srgbClr val="C00000"/>
                </a:solidFill>
                <a:latin typeface="Impact" panose="020B0806030902050204" pitchFamily="34" charset="0"/>
                <a:ea typeface="Calibri"/>
                <a:cs typeface="Times New Roman"/>
              </a:rPr>
              <a:t>Associação Criança em Primeiro Lugar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dirty="0" smtClean="0">
                <a:solidFill>
                  <a:srgbClr val="C00000"/>
                </a:solidFill>
                <a:latin typeface="Impact" panose="020B0806030902050204" pitchFamily="34" charset="0"/>
                <a:ea typeface="Calibri"/>
                <a:cs typeface="Times New Roman"/>
              </a:rPr>
              <a:t>em Blumenau/SC, </a:t>
            </a:r>
            <a:r>
              <a:rPr lang="pt-BR" sz="3200" dirty="0">
                <a:solidFill>
                  <a:srgbClr val="C00000"/>
                </a:solidFill>
                <a:latin typeface="Impact" panose="020B0806030902050204" pitchFamily="34" charset="0"/>
                <a:ea typeface="Calibri"/>
                <a:cs typeface="Times New Roman"/>
              </a:rPr>
              <a:t> </a:t>
            </a:r>
            <a:r>
              <a:rPr lang="pt-BR" sz="3200" dirty="0" smtClean="0">
                <a:solidFill>
                  <a:srgbClr val="C00000"/>
                </a:solidFill>
                <a:latin typeface="Impact" panose="020B0806030902050204" pitchFamily="34" charset="0"/>
                <a:ea typeface="Calibri"/>
                <a:cs typeface="Times New Roman"/>
              </a:rPr>
              <a:t>onde são </a:t>
            </a:r>
            <a:r>
              <a:rPr lang="pt-BR" sz="3200" dirty="0" smtClean="0">
                <a:solidFill>
                  <a:srgbClr val="C00000"/>
                </a:solidFill>
                <a:latin typeface="Impact" panose="020B0806030902050204" pitchFamily="34" charset="0"/>
                <a:ea typeface="Calibri"/>
                <a:cs typeface="Times New Roman"/>
              </a:rPr>
              <a:t>atendidos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dirty="0" smtClean="0">
                <a:solidFill>
                  <a:srgbClr val="C00000"/>
                </a:solidFill>
                <a:latin typeface="Impact" panose="020B0806030902050204" pitchFamily="34" charset="0"/>
                <a:ea typeface="Calibri"/>
                <a:cs typeface="Times New Roman"/>
              </a:rPr>
              <a:t>menores em </a:t>
            </a:r>
            <a:r>
              <a:rPr lang="pt-BR" sz="3200" dirty="0" smtClean="0">
                <a:solidFill>
                  <a:srgbClr val="C00000"/>
                </a:solidFill>
                <a:latin typeface="Impact" panose="020B0806030902050204" pitchFamily="34" charset="0"/>
                <a:ea typeface="Calibri"/>
                <a:cs typeface="Times New Roman"/>
              </a:rPr>
              <a:t>situação de risco;</a:t>
            </a:r>
          </a:p>
          <a:p>
            <a:pPr marL="457200" indent="-457200" algn="ctr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pt-BR" sz="3200" dirty="0" smtClean="0">
                <a:solidFill>
                  <a:srgbClr val="C00000"/>
                </a:solidFill>
                <a:latin typeface="Impact" panose="020B0806030902050204" pitchFamily="34" charset="0"/>
                <a:ea typeface="Calibri"/>
                <a:cs typeface="Times New Roman"/>
              </a:rPr>
              <a:t>Centro de Convivência em Pelotas/RS,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dirty="0" smtClean="0">
                <a:solidFill>
                  <a:srgbClr val="C00000"/>
                </a:solidFill>
                <a:latin typeface="Impact" panose="020B0806030902050204" pitchFamily="34" charset="0"/>
                <a:ea typeface="Calibri"/>
                <a:cs typeface="Times New Roman"/>
              </a:rPr>
              <a:t>que oferece assistência à cidadania;</a:t>
            </a:r>
          </a:p>
          <a:p>
            <a:pPr marL="457200" indent="-457200" algn="ctr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pt-BR" sz="3200" dirty="0" smtClean="0">
                <a:solidFill>
                  <a:srgbClr val="C00000"/>
                </a:solidFill>
                <a:latin typeface="Impact" panose="020B0806030902050204" pitchFamily="34" charset="0"/>
                <a:ea typeface="Calibri"/>
                <a:cs typeface="Times New Roman"/>
              </a:rPr>
              <a:t>Projeto Davi em Novo Machado/RS, </a:t>
            </a:r>
            <a:r>
              <a:rPr lang="pt-BR" sz="3200" dirty="0" smtClean="0">
                <a:solidFill>
                  <a:srgbClr val="C00000"/>
                </a:solidFill>
                <a:latin typeface="Impact" panose="020B0806030902050204" pitchFamily="34" charset="0"/>
                <a:ea typeface="Calibri"/>
                <a:cs typeface="Times New Roman"/>
              </a:rPr>
              <a:t>com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dirty="0" smtClean="0">
                <a:solidFill>
                  <a:srgbClr val="C00000"/>
                </a:solidFill>
                <a:latin typeface="Impact" panose="020B0806030902050204" pitchFamily="34" charset="0"/>
                <a:ea typeface="Calibri"/>
                <a:cs typeface="Times New Roman"/>
              </a:rPr>
              <a:t>oficinas </a:t>
            </a:r>
            <a:r>
              <a:rPr lang="pt-BR" sz="3200" dirty="0" smtClean="0">
                <a:solidFill>
                  <a:srgbClr val="C00000"/>
                </a:solidFill>
                <a:latin typeface="Impact" panose="020B0806030902050204" pitchFamily="34" charset="0"/>
                <a:ea typeface="Calibri"/>
                <a:cs typeface="Times New Roman"/>
              </a:rPr>
              <a:t>e cursos para crianças e adolescentes.</a:t>
            </a:r>
          </a:p>
        </p:txBody>
      </p:sp>
    </p:spTree>
    <p:extLst>
      <p:ext uri="{BB962C8B-B14F-4D97-AF65-F5344CB8AC3E}">
        <p14:creationId xmlns:p14="http://schemas.microsoft.com/office/powerpoint/2010/main" val="2380049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Euclecio\Downloads\Ofert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4066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0" y="4066282"/>
            <a:ext cx="9148805" cy="1077218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BRANCO - Enquanto recolhemos as ofertas, </a:t>
            </a:r>
          </a:p>
          <a:p>
            <a:pPr algn="ctr"/>
            <a:r>
              <a:rPr lang="pt-BR" sz="3200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cantamos “Chuvas de Bênçãos”.</a:t>
            </a:r>
          </a:p>
        </p:txBody>
      </p:sp>
    </p:spTree>
    <p:extLst>
      <p:ext uri="{BB962C8B-B14F-4D97-AF65-F5344CB8AC3E}">
        <p14:creationId xmlns:p14="http://schemas.microsoft.com/office/powerpoint/2010/main" val="2798467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:\Gifs\Música\Instrumento\M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7234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705368" y="3820061"/>
            <a:ext cx="447166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0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HPD 119</a:t>
            </a:r>
            <a:endParaRPr lang="pt-BR" sz="8000" dirty="0">
              <a:ln>
                <a:solidFill>
                  <a:srgbClr val="FFFF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8781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1851670"/>
            <a:ext cx="9144000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CHUVAS DE BÊNÇÃOS TEREMOS. É A PROMESSA DE DEUS.</a:t>
            </a:r>
            <a:b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TEMPOS BENDITOS TRAZENDO CHUVAS DE BÊNÇÃOS DOS CÉUS.</a:t>
            </a:r>
          </a:p>
          <a:p>
            <a:pPr algn="ctr"/>
            <a:endParaRPr lang="pt-BR" sz="11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CHUVAS DE BÊNÇÃOS, CHUVAS DE BÊNÇÃOS DOS CÉUS!</a:t>
            </a:r>
            <a:br>
              <a:rPr lang="pt-BR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GOTAS BENDITAS JÁ TEMOS. CHUVAS PEDIMOS A DEUS.</a:t>
            </a:r>
          </a:p>
          <a:p>
            <a:pPr algn="ctr"/>
            <a:endParaRPr lang="pt-BR" sz="11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CHUVAS DE BÊNÇÃOS TEREMOS, VIDA COM PAZ E PERDÃO. </a:t>
            </a:r>
            <a:b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OS PECADORES INDIGNOS GRAÇA DOS CÉUS OBTERÃO.</a:t>
            </a:r>
            <a:endParaRPr lang="pt-BR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8194" name="Picture 2" descr="K:\Gifs\Barras\ChuvaDeAmor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95486"/>
            <a:ext cx="3312368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1948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1885953"/>
            <a:ext cx="9144000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 smtClean="0">
                <a:solidFill>
                  <a:srgbClr val="FFFF00"/>
                </a:solidFill>
                <a:latin typeface="Impact" panose="020B0806030902050204" pitchFamily="34" charset="0"/>
              </a:rPr>
              <a:t>CHUVAS DE BÊNÇÃOS TEREMOS. MANDA-NOS JÁ, Ó SENHOR! </a:t>
            </a:r>
            <a:br>
              <a:rPr lang="pt-BR" sz="2800" dirty="0" smtClean="0">
                <a:solidFill>
                  <a:srgbClr val="FFFF00"/>
                </a:solidFill>
                <a:latin typeface="Impact" panose="020B0806030902050204" pitchFamily="34" charset="0"/>
              </a:rPr>
            </a:br>
            <a:r>
              <a:rPr lang="pt-BR" sz="2800" dirty="0" smtClean="0">
                <a:solidFill>
                  <a:srgbClr val="FFFF00"/>
                </a:solidFill>
                <a:latin typeface="Impact" panose="020B0806030902050204" pitchFamily="34" charset="0"/>
              </a:rPr>
              <a:t>DÁ-NOS OS FRUTOS BENDITOS DESSA PROMESSA DE AMOR.</a:t>
            </a:r>
            <a:endParaRPr lang="pt-BR" sz="28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endParaRPr lang="pt-BR" sz="11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CHUVAS DE BÊNÇÃOS, CHUVAS DE BÊNÇÃOS DOS CÉUS!</a:t>
            </a:r>
            <a:br>
              <a:rPr lang="pt-BR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GOTAS BENDITAS JÁ TEMOS. CHUVAS PEDIMOS A DEUS.</a:t>
            </a:r>
          </a:p>
          <a:p>
            <a:pPr algn="ctr"/>
            <a:endParaRPr lang="pt-BR" sz="11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2800" dirty="0" smtClean="0">
                <a:solidFill>
                  <a:srgbClr val="FFFF00"/>
                </a:solidFill>
                <a:latin typeface="Impact" panose="020B0806030902050204" pitchFamily="34" charset="0"/>
              </a:rPr>
              <a:t>CHUVAS DE BÊNÇÃOS TEREMOS, CHUVAS MANDADAS DOS CÉUS.</a:t>
            </a:r>
            <a:br>
              <a:rPr lang="pt-BR" sz="2800" dirty="0" smtClean="0">
                <a:solidFill>
                  <a:srgbClr val="FFFF00"/>
                </a:solidFill>
                <a:latin typeface="Impact" panose="020B0806030902050204" pitchFamily="34" charset="0"/>
              </a:rPr>
            </a:br>
            <a:r>
              <a:rPr lang="pt-BR" sz="2800" dirty="0" smtClean="0">
                <a:solidFill>
                  <a:srgbClr val="FFFF00"/>
                </a:solidFill>
                <a:latin typeface="Impact" panose="020B0806030902050204" pitchFamily="34" charset="0"/>
              </a:rPr>
              <a:t>BÊNÇÃOS A TODOS OS CRENTES. BÊNÇÃOS DO NOSSO BOM DEUS.</a:t>
            </a:r>
            <a:endParaRPr lang="pt-BR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7170" name="Picture 2" descr="K:\Gifs\Barras\ChuvaDeAmor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95486"/>
            <a:ext cx="2952328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9529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Euclecio\Desktop\DMO2016\Arriba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0"/>
            <a:ext cx="2973313" cy="2973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0" y="3651870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dirty="0" smtClean="0">
                <a:solidFill>
                  <a:srgbClr val="002060"/>
                </a:solidFill>
                <a:latin typeface="Impact" panose="020B0806030902050204" pitchFamily="34" charset="0"/>
              </a:rPr>
              <a:t>AZUL – CONVIDO TODOS PARA, EM PÉ, TERMOS UM MOMENTO DE INTERCESSÃO DE MÃOS DADAS.</a:t>
            </a:r>
            <a:endParaRPr lang="pt-BR" sz="3600" dirty="0">
              <a:solidFill>
                <a:srgbClr val="002060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729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:\Gifs\Música\Instrumento\M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7234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705368" y="3820061"/>
            <a:ext cx="447166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0" dirty="0" smtClean="0">
                <a:ln>
                  <a:solidFill>
                    <a:srgbClr val="FFFF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HPD 423</a:t>
            </a:r>
            <a:endParaRPr lang="pt-BR" sz="8000" dirty="0">
              <a:ln>
                <a:solidFill>
                  <a:srgbClr val="FFFF00"/>
                </a:solidFill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2597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267494"/>
            <a:ext cx="9144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AO ORARMOS, SENHOR,</a:t>
            </a:r>
            <a:b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VEM ENCHER-NOS COM TEU AMOR,</a:t>
            </a:r>
            <a:b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PARA UM MUNDO AGITADO ESQUECER,</a:t>
            </a:r>
            <a:b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CADA DIA TUA VIDA VIVER.</a:t>
            </a:r>
            <a:b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NOSSA VIDA VEM POIS TRANSFORMAR</a:t>
            </a:r>
            <a:b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REFRIGÉRIO P'RA ALMA NOS DAR.</a:t>
            </a:r>
            <a:b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AGORA, COM OUTROS IRMÃOS,</a:t>
            </a:r>
            <a:b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NOS UNIMOS AQUI EM ORAÇÃO.</a:t>
            </a:r>
            <a:endParaRPr lang="pt-BR" sz="3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657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0" y="12000"/>
            <a:ext cx="91440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BRANCO – QUERIDO DEUS! AGRADECEMOS PELO MOMENTO DE COMUNHÃO CONTIGO E COM OS IRMÃOS.</a:t>
            </a:r>
          </a:p>
          <a:p>
            <a:pPr algn="ctr"/>
            <a:r>
              <a:rPr lang="pt-B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VERMELHO – AJUDE-NOS A PERCEBER E CAMINHAR AO LADO DAQUELES QUE SÃO EXCLUÍDOS E MARGINALIZADOS.</a:t>
            </a:r>
          </a:p>
          <a:p>
            <a:pPr algn="ctr"/>
            <a:r>
              <a:rPr lang="pt-BR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AZUL – AGRADECEMOS PELA OPORTUNIDADE DE VIVER O ECUMENISMO AQUI E COM GENTE DOUTRO CONTINENTE, PERCEBENDO E RESPEITANDO DIFERENÇAS.</a:t>
            </a:r>
          </a:p>
          <a:p>
            <a:pPr algn="ctr"/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BRANCO </a:t>
            </a:r>
            <a:r>
              <a:rPr lang="pt-BR" sz="32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– </a:t>
            </a:r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NÓS TE LOUVAMOS PELO CONSTANTE </a:t>
            </a:r>
          </a:p>
          <a:p>
            <a:pPr algn="ctr"/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CONVITE AO BANQUETE. A MESA </a:t>
            </a:r>
            <a:r>
              <a:rPr lang="pt-BR" sz="32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É</a:t>
            </a:r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 </a:t>
            </a:r>
            <a:endParaRPr lang="pt-BR" sz="3200" dirty="0" smtClean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SEMPRE SERVIDA POR TI.</a:t>
            </a:r>
            <a:endParaRPr lang="pt-BR" sz="3200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5501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4772" y="195486"/>
            <a:ext cx="91440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VERMELHO </a:t>
            </a:r>
            <a:r>
              <a:rPr lang="pt-BR" sz="3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– O SENHOR TAMBÉM NOS LEVANTA DA MESA PARA SERVIR AOS </a:t>
            </a:r>
            <a:r>
              <a:rPr lang="pt-BR" sz="3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DEMAIS, </a:t>
            </a:r>
            <a:r>
              <a:rPr lang="pt-BR" sz="3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 TEM MENOS ACESSO</a:t>
            </a:r>
            <a:r>
              <a:rPr lang="pt-BR" sz="3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.</a:t>
            </a:r>
          </a:p>
          <a:p>
            <a:pPr algn="ctr"/>
            <a:r>
              <a:rPr lang="pt-BR" sz="3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AZUL </a:t>
            </a:r>
            <a:r>
              <a:rPr lang="pt-BR" sz="3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– COLOCAMOS </a:t>
            </a:r>
            <a:r>
              <a:rPr lang="pt-BR" sz="3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NA TUA MESA A NOSSA </a:t>
            </a:r>
            <a:r>
              <a:rPr lang="pt-BR" sz="3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VIDA</a:t>
            </a:r>
            <a:r>
              <a:rPr lang="pt-BR" sz="3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, FÉ, CRIATIVIDADE E TRABALHO.</a:t>
            </a:r>
          </a:p>
          <a:p>
            <a:pPr lvl="0" algn="ctr"/>
            <a:r>
              <a:rPr lang="pt-BR" sz="30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BRANCO </a:t>
            </a:r>
            <a:r>
              <a:rPr lang="pt-BR" sz="30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– </a:t>
            </a:r>
            <a:r>
              <a:rPr lang="pt-BR" sz="30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LEVAMOS DA TUA MESA </a:t>
            </a:r>
            <a:r>
              <a:rPr lang="pt-BR" sz="30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COMUNHÃO</a:t>
            </a:r>
            <a:endParaRPr lang="pt-BR" sz="3000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lvl="0" algn="ctr"/>
            <a:r>
              <a:rPr lang="pt-BR" sz="30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 </a:t>
            </a:r>
            <a:r>
              <a:rPr lang="pt-BR" sz="30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O </a:t>
            </a:r>
            <a:r>
              <a:rPr lang="pt-BR" sz="30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COMPROMISSO </a:t>
            </a:r>
            <a:r>
              <a:rPr lang="pt-BR" sz="30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COM O TEU </a:t>
            </a:r>
            <a:r>
              <a:rPr lang="pt-BR" sz="30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EVANGELHO</a:t>
            </a:r>
            <a:r>
              <a:rPr lang="pt-BR" sz="30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.</a:t>
            </a:r>
          </a:p>
          <a:p>
            <a:pPr lvl="0" algn="ctr"/>
            <a:r>
              <a:rPr lang="pt-BR" sz="3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VERMELHO </a:t>
            </a:r>
            <a:r>
              <a:rPr lang="pt-BR" sz="3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– </a:t>
            </a:r>
            <a:r>
              <a:rPr lang="pt-BR" sz="3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QUEREMOS </a:t>
            </a:r>
            <a:r>
              <a:rPr lang="pt-BR" sz="3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SAIR DAQUI </a:t>
            </a:r>
            <a:endParaRPr lang="pt-BR" sz="30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lvl="0" algn="ctr"/>
            <a:r>
              <a:rPr lang="pt-BR" sz="3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ORANDO EM CONJUNTO...</a:t>
            </a:r>
            <a:endParaRPr lang="pt-BR" sz="3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9218" name="Picture 2" descr="K:\Gifs\Barras\BlueCor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7" y="4083918"/>
            <a:ext cx="3171825" cy="904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6802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123478"/>
            <a:ext cx="91440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PAI NOSSO QUE ESTÁS NOS CÉUS.</a:t>
            </a:r>
          </a:p>
          <a:p>
            <a:pPr algn="ctr"/>
            <a:r>
              <a:rPr lang="pt-BR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SANTIFICADO SEJA O TEU NOME.</a:t>
            </a:r>
          </a:p>
          <a:p>
            <a:pPr algn="ctr"/>
            <a:r>
              <a:rPr lang="pt-BR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VENHA O TEU REINO.</a:t>
            </a:r>
          </a:p>
          <a:p>
            <a:pPr algn="ctr"/>
            <a:r>
              <a:rPr lang="pt-BR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SEJA FEITA A TUA VONTADE, </a:t>
            </a:r>
          </a:p>
          <a:p>
            <a:pPr algn="ctr"/>
            <a:r>
              <a:rPr lang="pt-BR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ASSIM NA TERRA COMO NO CÉU.</a:t>
            </a:r>
          </a:p>
          <a:p>
            <a:pPr algn="ctr"/>
            <a:r>
              <a:rPr lang="pt-BR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 PÃO NOSSO DE CADA DIA NOS DÁ HOJE.</a:t>
            </a:r>
          </a:p>
          <a:p>
            <a:pPr algn="ctr"/>
            <a:r>
              <a:rPr lang="pt-BR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PERDOA-NOS AS NOSSAS DÍVIDAS, </a:t>
            </a:r>
          </a:p>
          <a:p>
            <a:pPr algn="ctr"/>
            <a:r>
              <a:rPr lang="pt-BR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ASSIM COMO NÓS TAMBÉM PERDOAMOS AOS NOSSOS DEVEDORES.</a:t>
            </a:r>
          </a:p>
          <a:p>
            <a:pPr algn="ctr"/>
            <a:r>
              <a:rPr lang="pt-BR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NÃO NOS DEIXES CAIR EM TENTAÇÃO.</a:t>
            </a:r>
          </a:p>
          <a:p>
            <a:pPr algn="ctr"/>
            <a:r>
              <a:rPr lang="pt-BR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MAS LIVRA-NOS DO MAL.</a:t>
            </a:r>
          </a:p>
          <a:p>
            <a:pPr algn="ctr"/>
            <a:r>
              <a:rPr lang="pt-BR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POIS, TEU É O REINO, O PODER </a:t>
            </a:r>
          </a:p>
          <a:p>
            <a:pPr algn="ctr"/>
            <a:r>
              <a:rPr lang="pt-BR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A GLÓRIA, PARA SEMPRE. AMÉM.</a:t>
            </a:r>
          </a:p>
        </p:txBody>
      </p:sp>
    </p:spTree>
    <p:extLst>
      <p:ext uri="{BB962C8B-B14F-4D97-AF65-F5344CB8AC3E}">
        <p14:creationId xmlns:p14="http://schemas.microsoft.com/office/powerpoint/2010/main" val="1864828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25" y="411510"/>
            <a:ext cx="914400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PASTOR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 O CAMINHO SEJA BRANDO AOS TEUS PÉS.</a:t>
            </a:r>
            <a:b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 O VENTO SOPRE LEVE EM TEUS OMBROS.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 O SOL BRILHE CÁLIDO SOBRE TUA FACE.</a:t>
            </a:r>
            <a:b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 AS CHUVAS CAIAM SERENAS EM TEUS CAMPOS.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E, ATÉ QUE NOS ENCONTREMOS DE NOVO,</a:t>
            </a:r>
            <a:b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 DEUS TE GUARDE NA PALMA DE SUA MÃO.</a:t>
            </a:r>
          </a:p>
          <a:p>
            <a:pPr algn="ctr"/>
            <a:r>
              <a:rPr lang="pt-BR" sz="3200" b="0" i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AMÉM!</a:t>
            </a:r>
            <a:endParaRPr lang="pt-BR" sz="3200" b="0" i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4461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Euclécio\Downloads\Fundo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0" y="555526"/>
            <a:ext cx="91440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8000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F</a:t>
            </a:r>
            <a:r>
              <a:rPr lang="pt-BR" sz="18000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</a:t>
            </a:r>
            <a:r>
              <a:rPr lang="pt-BR" sz="18000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R</a:t>
            </a:r>
            <a:r>
              <a:rPr lang="pt-BR" sz="18000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</a:t>
            </a:r>
            <a:r>
              <a:rPr lang="pt-BR" sz="18000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U</a:t>
            </a:r>
            <a:r>
              <a:rPr lang="pt-BR" sz="18000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R</a:t>
            </a:r>
            <a:r>
              <a:rPr lang="pt-BR" sz="18000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</a:t>
            </a:r>
            <a:endParaRPr lang="pt-BR" sz="18000" dirty="0">
              <a:ln>
                <a:solidFill>
                  <a:schemeClr val="bg2">
                    <a:lumMod val="10000"/>
                  </a:schemeClr>
                </a:solidFill>
              </a:ln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0" y="3075806"/>
            <a:ext cx="9144000" cy="769441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***** DAR &amp; RECEBER *****</a:t>
            </a:r>
            <a:endParaRPr lang="pt-BR" sz="4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1711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339502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BRANCO </a:t>
            </a:r>
            <a:r>
              <a:rPr lang="pt-BR" sz="2800" dirty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– </a:t>
            </a:r>
            <a:r>
              <a:rPr lang="pt-BR" sz="2800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AOS OLHOS DE DEUS SOMOS SOMENTE UMA IGREJA, </a:t>
            </a:r>
          </a:p>
          <a:p>
            <a:pPr algn="ctr"/>
            <a:r>
              <a:rPr lang="pt-BR" sz="2800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 É O CORPO DE CRISTO.</a:t>
            </a:r>
          </a:p>
          <a:p>
            <a:pPr lvl="0" algn="ctr"/>
            <a:r>
              <a:rPr lang="pt-BR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VERMELHO – SOMOS DIFERENTES, EM DIVERSAS </a:t>
            </a:r>
          </a:p>
          <a:p>
            <a:pPr lvl="0" algn="ctr"/>
            <a:r>
              <a:rPr lang="pt-BR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DENOMINAÇÕES ESPALHADAS PELO MUNDO.</a:t>
            </a:r>
            <a:endParaRPr lang="pt-BR" sz="2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lvl="0" algn="ctr"/>
            <a:r>
              <a:rPr lang="pt-BR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AZUL – O QUE NOS UNE É O EVANGELHO,</a:t>
            </a:r>
          </a:p>
          <a:p>
            <a:pPr lvl="0" algn="ctr"/>
            <a:r>
              <a:rPr lang="pt-BR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SERVIDO INICIALMENTE POR JESUS CRISTO.</a:t>
            </a:r>
            <a:endParaRPr lang="pt-BR" sz="28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lvl="0" algn="ctr"/>
            <a:r>
              <a:rPr lang="pt-BR" sz="28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BRANCO </a:t>
            </a:r>
            <a:r>
              <a:rPr lang="pt-BR" sz="28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– </a:t>
            </a:r>
            <a:r>
              <a:rPr lang="pt-BR" sz="28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SOMOS DESAFIADOS A ALIMENTAR NOSSA FÉ </a:t>
            </a:r>
          </a:p>
          <a:p>
            <a:pPr lvl="0" algn="ctr"/>
            <a:r>
              <a:rPr lang="pt-BR" sz="28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NA COMUNHÃO COM A IGREJA.</a:t>
            </a:r>
          </a:p>
          <a:p>
            <a:pPr algn="ctr"/>
            <a:r>
              <a:rPr lang="pt-BR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VERMELHO – </a:t>
            </a:r>
            <a:r>
              <a:rPr lang="pt-BR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SOMOS DESAFIADOS A ALIMENTAR A </a:t>
            </a:r>
            <a:r>
              <a:rPr lang="pt-BR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NOSSA FÉ </a:t>
            </a:r>
            <a:r>
              <a:rPr lang="pt-BR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MUTUAMENTE. RECEBA UM DOCE E DÊ AO TEU VIZINHO.</a:t>
            </a:r>
            <a:endParaRPr lang="pt-BR" sz="28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9931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 rot="16200000">
            <a:off x="-1848475" y="1848475"/>
            <a:ext cx="5143500" cy="144655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8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AVISOS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1446547" y="555526"/>
            <a:ext cx="737392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ctr">
              <a:buFont typeface="Wingdings" panose="05000000000000000000" pitchFamily="2" charset="2"/>
              <a:buChar char="Ø"/>
            </a:pPr>
            <a:r>
              <a:rPr lang="pt-BR" sz="6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CULTO...</a:t>
            </a:r>
          </a:p>
          <a:p>
            <a:pPr marL="457200" indent="-457200" algn="ctr">
              <a:buFont typeface="Wingdings" panose="05000000000000000000" pitchFamily="2" charset="2"/>
              <a:buChar char="Ø"/>
            </a:pPr>
            <a:r>
              <a:rPr lang="pt-BR" sz="6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CULTO INFANTIL...</a:t>
            </a:r>
          </a:p>
          <a:p>
            <a:pPr marL="457200" indent="-457200" algn="ctr">
              <a:buFont typeface="Wingdings" panose="05000000000000000000" pitchFamily="2" charset="2"/>
              <a:buChar char="Ø"/>
            </a:pPr>
            <a:r>
              <a:rPr lang="pt-BR" sz="6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ESTUDO BÍBLICO...</a:t>
            </a:r>
          </a:p>
          <a:p>
            <a:pPr marL="457200" indent="-457200" algn="ctr">
              <a:buFont typeface="Wingdings" panose="05000000000000000000" pitchFamily="2" charset="2"/>
              <a:buChar char="Ø"/>
            </a:pPr>
            <a:r>
              <a:rPr lang="pt-BR" sz="6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CALENDÁRIOS...</a:t>
            </a:r>
          </a:p>
        </p:txBody>
      </p:sp>
    </p:spTree>
    <p:extLst>
      <p:ext uri="{BB962C8B-B14F-4D97-AF65-F5344CB8AC3E}">
        <p14:creationId xmlns:p14="http://schemas.microsoft.com/office/powerpoint/2010/main" val="1506115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Euclécio\Downloads\Hand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64572"/>
            <a:ext cx="8712968" cy="4578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-19239" y="0"/>
            <a:ext cx="91440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8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POSLÚDIO</a:t>
            </a:r>
            <a:endParaRPr lang="pt-BR" sz="8800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9185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Euclécio\Pictures\Geral\BoaSemana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7494"/>
            <a:ext cx="8064896" cy="4613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1636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Euclécio\Pictures\Geral\B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7494"/>
            <a:ext cx="7992888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1978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Euclécio\Pictures\Geral\BD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95486"/>
            <a:ext cx="8208912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8571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4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3156</TotalTime>
  <Words>2187</Words>
  <Application>Microsoft Office PowerPoint</Application>
  <PresentationFormat>Apresentação na tela (16:9)</PresentationFormat>
  <Paragraphs>281</Paragraphs>
  <Slides>77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4</vt:i4>
      </vt:variant>
      <vt:variant>
        <vt:lpstr>Títulos de slides</vt:lpstr>
      </vt:variant>
      <vt:variant>
        <vt:i4>77</vt:i4>
      </vt:variant>
    </vt:vector>
  </HeadingPairs>
  <TitlesOfParts>
    <vt:vector size="81" baseType="lpstr">
      <vt:lpstr>Tema do Office</vt:lpstr>
      <vt:lpstr>1_Tema do Office</vt:lpstr>
      <vt:lpstr>2_Tema do Office</vt:lpstr>
      <vt:lpstr>4_Tema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Euclécio</dc:creator>
  <cp:lastModifiedBy>Euclécio</cp:lastModifiedBy>
  <cp:revision>123</cp:revision>
  <dcterms:created xsi:type="dcterms:W3CDTF">2017-02-10T11:21:48Z</dcterms:created>
  <dcterms:modified xsi:type="dcterms:W3CDTF">2019-02-27T11:50:34Z</dcterms:modified>
</cp:coreProperties>
</file>