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</p:sldMasterIdLst>
  <p:sldIdLst>
    <p:sldId id="351" r:id="rId5"/>
    <p:sldId id="260" r:id="rId6"/>
    <p:sldId id="263" r:id="rId7"/>
    <p:sldId id="313" r:id="rId8"/>
    <p:sldId id="265" r:id="rId9"/>
    <p:sldId id="257" r:id="rId10"/>
    <p:sldId id="267" r:id="rId11"/>
    <p:sldId id="258" r:id="rId12"/>
    <p:sldId id="353" r:id="rId13"/>
    <p:sldId id="287" r:id="rId14"/>
    <p:sldId id="354" r:id="rId15"/>
    <p:sldId id="355" r:id="rId16"/>
    <p:sldId id="356" r:id="rId17"/>
    <p:sldId id="357" r:id="rId18"/>
    <p:sldId id="358" r:id="rId19"/>
    <p:sldId id="359" r:id="rId20"/>
    <p:sldId id="279" r:id="rId21"/>
    <p:sldId id="298" r:id="rId22"/>
    <p:sldId id="259" r:id="rId23"/>
    <p:sldId id="288" r:id="rId24"/>
    <p:sldId id="289" r:id="rId25"/>
    <p:sldId id="268" r:id="rId26"/>
    <p:sldId id="318" r:id="rId27"/>
    <p:sldId id="315" r:id="rId28"/>
    <p:sldId id="314" r:id="rId29"/>
    <p:sldId id="316" r:id="rId30"/>
    <p:sldId id="369" r:id="rId31"/>
    <p:sldId id="317" r:id="rId32"/>
    <p:sldId id="364" r:id="rId33"/>
    <p:sldId id="360" r:id="rId34"/>
    <p:sldId id="370" r:id="rId35"/>
    <p:sldId id="361" r:id="rId36"/>
    <p:sldId id="372" r:id="rId37"/>
    <p:sldId id="362" r:id="rId38"/>
    <p:sldId id="371" r:id="rId39"/>
    <p:sldId id="363" r:id="rId40"/>
    <p:sldId id="373" r:id="rId41"/>
    <p:sldId id="374" r:id="rId42"/>
    <p:sldId id="378" r:id="rId43"/>
    <p:sldId id="375" r:id="rId44"/>
    <p:sldId id="376" r:id="rId45"/>
    <p:sldId id="327" r:id="rId46"/>
    <p:sldId id="322" r:id="rId47"/>
    <p:sldId id="377" r:id="rId48"/>
    <p:sldId id="280" r:id="rId49"/>
    <p:sldId id="380" r:id="rId50"/>
    <p:sldId id="381" r:id="rId51"/>
    <p:sldId id="382" r:id="rId52"/>
    <p:sldId id="379" r:id="rId53"/>
    <p:sldId id="383" r:id="rId54"/>
    <p:sldId id="384" r:id="rId55"/>
    <p:sldId id="323" r:id="rId56"/>
    <p:sldId id="386" r:id="rId57"/>
    <p:sldId id="385" r:id="rId58"/>
    <p:sldId id="281" r:id="rId59"/>
    <p:sldId id="312" r:id="rId60"/>
    <p:sldId id="335" r:id="rId61"/>
    <p:sldId id="283" r:id="rId62"/>
    <p:sldId id="282" r:id="rId63"/>
    <p:sldId id="284" r:id="rId64"/>
    <p:sldId id="329" r:id="rId65"/>
    <p:sldId id="304" r:id="rId66"/>
    <p:sldId id="331" r:id="rId67"/>
    <p:sldId id="306" r:id="rId68"/>
    <p:sldId id="333" r:id="rId69"/>
    <p:sldId id="305" r:id="rId70"/>
    <p:sldId id="307" r:id="rId71"/>
    <p:sldId id="308" r:id="rId72"/>
    <p:sldId id="350" r:id="rId73"/>
    <p:sldId id="309" r:id="rId74"/>
    <p:sldId id="337" r:id="rId75"/>
    <p:sldId id="338" r:id="rId76"/>
    <p:sldId id="387" r:id="rId77"/>
    <p:sldId id="334" r:id="rId78"/>
    <p:sldId id="388" r:id="rId7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2349" autoAdjust="0"/>
  </p:normalViewPr>
  <p:slideViewPr>
    <p:cSldViewPr>
      <p:cViewPr varScale="1">
        <p:scale>
          <a:sx n="71" d="100"/>
          <a:sy n="71" d="100"/>
        </p:scale>
        <p:origin x="-96" y="-4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535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663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570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206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299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755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27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62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273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66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6165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87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876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57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5802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011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772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6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634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6780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5895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8820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97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8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9572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0615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1149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794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811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7503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3509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017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4139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5698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8972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8355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8023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3974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164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8577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5930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4478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4160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466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28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34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90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02/03/2019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69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84976" cy="494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9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Ha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4572"/>
            <a:ext cx="8712968" cy="45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9239" y="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PRELÚDIO</a:t>
            </a:r>
            <a:endParaRPr lang="pt-BR" sz="8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95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3848923" y="144090"/>
            <a:ext cx="528420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SEJAM TODOS/AS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BEM VINDOS/AS!</a:t>
            </a:r>
          </a:p>
          <a:p>
            <a:pPr algn="ctr"/>
            <a:endParaRPr lang="pt-BR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alto, mulheres com trajes típicos.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meio, bolo e biscoito tradicionais.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Também, as videiras, comuns no interior.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baixo, crianças com deficiências.</a:t>
            </a:r>
          </a:p>
        </p:txBody>
      </p:sp>
      <p:pic>
        <p:nvPicPr>
          <p:cNvPr id="2050" name="Picture 2" descr="K:\Gifs\Barras\barradourada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910" y="1563638"/>
            <a:ext cx="3794232" cy="50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848922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93909" y="4083918"/>
            <a:ext cx="38597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REZKA ARNUS,</a:t>
            </a:r>
          </a:p>
          <a:p>
            <a:pPr algn="ctr"/>
            <a:r>
              <a:rPr lang="pt-B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65 ANOS, FISIOTERAPEUTA, ARTISTA,CEGA (5%).</a:t>
            </a:r>
            <a:endParaRPr lang="pt-BR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2" descr="K:\Gifs\Barras\barradourada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734" y="3621965"/>
            <a:ext cx="3794232" cy="46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2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ecio\Desktop\DMO2016\Símbolo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9502"/>
            <a:ext cx="604867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69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63"/>
            <a:ext cx="9144000" cy="107721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símbolo do 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Mundial de Oração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foi criado em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1982. Ele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composto das seguintes imagens.</a:t>
            </a:r>
          </a:p>
        </p:txBody>
      </p:sp>
      <p:pic>
        <p:nvPicPr>
          <p:cNvPr id="2051" name="Picture 3" descr="C:\Users\Euclecio\Desktop\DMO2016\Símb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56249"/>
            <a:ext cx="9144000" cy="182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1190" y="2836467"/>
            <a:ext cx="3163030" cy="23083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VÁRIAS SETAS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CHEGAM DE TODAS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DIREÇÕES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SÃO AS PESSOAS QUE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ACHEGAM PARA JUNTAS CELEBRAR.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31840" y="2837758"/>
            <a:ext cx="2952328" cy="23083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PESSOAS EM ATITUDE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ORAÇÃO REVELAM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NECESSIDADE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UNIÃO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TAMBÉM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ORAÇÃO.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084168" y="2843850"/>
            <a:ext cx="3054365" cy="23083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CRUZ CÉLTICA E  O CÍRCULO REPRESENTAM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JESUS, CENTRO DA FÉ 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MUNDO,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ALVO DE SUA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MISSÃO.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7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ownloads\Gente\Gebet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590"/>
            <a:ext cx="6062359" cy="401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-13772" y="4267"/>
            <a:ext cx="91439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Mundial de Oração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reflete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</p:txBody>
      </p:sp>
      <p:sp>
        <p:nvSpPr>
          <p:cNvPr id="4" name="Retângulo 3"/>
          <p:cNvSpPr/>
          <p:nvPr/>
        </p:nvSpPr>
        <p:spPr>
          <a:xfrm>
            <a:off x="-13772" y="880139"/>
            <a:ext cx="8784976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IMPORTÂNCIA DA ORAÇÃO</a:t>
            </a:r>
          </a:p>
          <a:p>
            <a:pPr algn="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VIDA DIÁRIA DO CRISTÃO.</a:t>
            </a:r>
          </a:p>
          <a:p>
            <a:pPr algn="r"/>
            <a:endParaRPr lang="pt-BR" sz="1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NECESSIDADE</a:t>
            </a:r>
          </a:p>
          <a:p>
            <a:pPr algn="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(CON)VIVÊNCIA ECUMÊNICA.</a:t>
            </a:r>
          </a:p>
          <a:p>
            <a:pPr algn="r"/>
            <a:endParaRPr lang="pt-BR" sz="1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r>
              <a:rPr lang="pt-BR" sz="28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REALIDADE DO PAÍS QUE</a:t>
            </a:r>
          </a:p>
          <a:p>
            <a:pPr algn="r"/>
            <a:r>
              <a:rPr lang="pt-BR" sz="28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ORGANIZA A CELEBRAÇÃO.</a:t>
            </a:r>
          </a:p>
        </p:txBody>
      </p:sp>
    </p:spTree>
    <p:extLst>
      <p:ext uri="{BB962C8B-B14F-4D97-AF65-F5344CB8AC3E}">
        <p14:creationId xmlns:p14="http://schemas.microsoft.com/office/powerpoint/2010/main" val="72253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83518"/>
            <a:ext cx="9144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Mundial de Oração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UM MOVIMENTO QUE REÚNE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CRISTÃOS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TODO O MUNDO,  DE VÁRIAS TRADIÇÕES RELIGIOSAS, PARA OBSERVAR UM DIA COMUM À ORAÇÃO,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A PRIMEIRA SEXTA-FEIRA DE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MARÇO. 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MOVIMENTO INICIOU-SE EM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1887 E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REALIZADO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170 PAÍSES. CADA ANO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NAÇÃO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DIFERENTE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PREPARA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LITURGIA.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2019,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TAREFA COUBE 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ÀS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MULHERES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ESLOVÊNIA.</a:t>
            </a:r>
            <a:endParaRPr lang="pt-B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-1"/>
            <a:ext cx="5121039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16200000">
            <a:off x="-582959" y="2110084"/>
            <a:ext cx="4896545" cy="923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ESLOVÊNIA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81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18" y="0"/>
            <a:ext cx="661676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3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ESLOVÊNIA É UM PAÍS DA EUROPA CENTRAL, MENOR DO QUE O SERGIPE, COM 2 MILHÕES DE HABITANTES. A CAPITAL É LIUBLIANA (280 MIL). O IDIOMA É O ESLOVENO. A MOEDA É O EURO. 60% DO SEU TERRITÓRIO É COBERTO POR FLORESTAS, COM MUITOS ANIMAIS SELVAGENS. NA 1ª GRANDE GUERRA PERDEU SUA AUTONOMIA. FOI DIVIDIDA ENTRE ITÁLIA E IUGOSLÁVIA. NA 2ª GRANDE GUERRA FOI COLOCADA SOB REGIME COMUNISTA. SOMENTE EM 1991 VOLTOU À INDEPENDÊNCIA.</a:t>
            </a:r>
          </a:p>
        </p:txBody>
      </p:sp>
    </p:spTree>
    <p:extLst>
      <p:ext uri="{BB962C8B-B14F-4D97-AF65-F5344CB8AC3E}">
        <p14:creationId xmlns:p14="http://schemas.microsoft.com/office/powerpoint/2010/main" val="133921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7494"/>
            <a:ext cx="914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PRATICAMENTE TODO POVO ESLOVENO MORA NAS CIDADES. QUEM FICOU NO INTERIOR VIVE DE PEQUENAS LAVOURAS (MILHO, TRIGO, BATATA, BETERRABA E UVA) E CRIAÇÃO (GADO LEITEIRO E SUÍNOS). A MAIORIA LIDA COM SERVIÇOS OU INDÚSTRIA (QUÍMICOS, AUTOMÓVEIS E ELETRÔNICOS) OU CONSTRUÇÃO CIVIL. EM </a:t>
            </a:r>
            <a:r>
              <a:rPr lang="pt-BR" sz="2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46DC </a:t>
            </a:r>
            <a:r>
              <a:rPr lang="pt-BR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REGIÃO FOI ALCANÇADA </a:t>
            </a:r>
            <a:r>
              <a:rPr lang="pt-BR" sz="2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FÉ CRISTÃ</a:t>
            </a:r>
            <a:r>
              <a:rPr lang="pt-BR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 RECEBEU TAMBÉM INFLUÊNCIAS DA REFORMA LUTERANA, MAS PERMANECEU CATÓLICA. PASSOU MEIO SÉCULO SOB O COMUNISMO. ATUALMENTE, 60% DOS ESLOVENOS SÃO CATÓLICOS, 2,5% MUÇULMANOS, 1% LUTERANOS, OS DEMAIS NÃO TÊM RELIGIÃO.</a:t>
            </a:r>
          </a:p>
        </p:txBody>
      </p:sp>
    </p:spTree>
    <p:extLst>
      <p:ext uri="{BB962C8B-B14F-4D97-AF65-F5344CB8AC3E}">
        <p14:creationId xmlns:p14="http://schemas.microsoft.com/office/powerpoint/2010/main" val="228935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408391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ALPES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5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PORTOROS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20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43608" y="123478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LIUBLIANA</a:t>
            </a:r>
            <a:endParaRPr lang="pt-BR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4260386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LAGO BLED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89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2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" y="2536"/>
            <a:ext cx="9144001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558639"/>
            <a:ext cx="5925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LITURGIA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ENTRADA</a:t>
            </a:r>
            <a:endParaRPr lang="pt-BR" sz="8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4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48095" y="3204508"/>
            <a:ext cx="4471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APRESENTAÇÃO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EQUIPE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LOUVOR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79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563888" y="309592"/>
            <a:ext cx="52920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CONVITE </a:t>
            </a:r>
          </a:p>
          <a:p>
            <a:pPr algn="ctr"/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 EQUIPE</a:t>
            </a:r>
            <a:r>
              <a:rPr lang="pt-BR" sz="72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LITURGIA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DE ACORDO COM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AS CORES DA BANDEIRA...</a:t>
            </a:r>
            <a:endParaRPr lang="pt-BR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80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9166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Impact"/>
                <a:ea typeface="Times New Roman"/>
              </a:rPr>
              <a:t>BRANCO –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Impact"/>
                <a:ea typeface="Times New Roman"/>
              </a:rPr>
              <a:t>Bom dia!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Como Comunidade de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G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ARUVA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estamos representando as mulheres da ESLOVÊNIA, que prepararam esta bela liturgia.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/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Estamos reunidos em nome do Deus, que é Pai, Filho e Espírito Santo. Aproveitamos a liberdade de Culto no país, permitindo tal momento mui especial de Celebração </a:t>
            </a:r>
            <a:r>
              <a:rPr lang="pt-BR" sz="3200" dirty="0">
                <a:solidFill>
                  <a:srgbClr val="002060"/>
                </a:solidFill>
                <a:latin typeface="Impact"/>
                <a:ea typeface="Times New Roman"/>
              </a:rPr>
              <a:t>E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cumênica.</a:t>
            </a:r>
            <a:endParaRPr lang="pt-BR" sz="3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effectLst/>
                <a:latin typeface="Impact"/>
                <a:ea typeface="Times New Roman"/>
              </a:rPr>
              <a:t>VERMELHO – </a:t>
            </a:r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V</a:t>
            </a:r>
            <a:r>
              <a:rPr lang="pt-BR" sz="3200" dirty="0" smtClean="0">
                <a:solidFill>
                  <a:srgbClr val="C00000"/>
                </a:solidFill>
                <a:effectLst/>
                <a:latin typeface="Impact"/>
                <a:ea typeface="Times New Roman"/>
              </a:rPr>
              <a:t>enham! Tudo está preparado. Este é o tema do Culto, destacando a gratidão 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pelas dádivas recebidas e a necessidade de repartir</a:t>
            </a:r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 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as bênçãos.</a:t>
            </a:r>
            <a:endParaRPr lang="pt-BR" sz="3200" dirty="0" smtClean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147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BRANCO – Não podemos esquecer que, nesta semana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lvl="0"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 - quem sabe até “nesta hora” - a igreja está reunida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pelo mundo afora, lembrando </a:t>
            </a:r>
          </a:p>
          <a:p>
            <a:pPr lvl="0"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o Dia Mundial de Oração.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A igreja - espalhada pelo mundo - é o Corpo de Cristo. A marca do cristão é o AMOR.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Vamos inicialmente expressá-lo aos irmãos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que aqui se encontram.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VERMELHO – 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Em pé, cumprimente as pessoas que estão à tua volta, desejando “boas vindas”.</a:t>
            </a:r>
            <a:endParaRPr lang="pt-BR" sz="32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1005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ecio\Desktop\DMO2016\Arri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357504"/>
            <a:ext cx="4362450" cy="436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67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55526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Times New Roman"/>
              </a:rPr>
              <a:t>PASTOR – Aproveito a oportunidade para lembrar os aniversariantes da semana, cantando...</a:t>
            </a:r>
          </a:p>
          <a:p>
            <a:pPr lvl="0" algn="ctr"/>
            <a:endParaRPr lang="pt-B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/>
              <a:ea typeface="Times New Roman"/>
            </a:endParaRP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PARABÉNS PRA VOCÊ,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NESTA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DATA QUERIDA,</a:t>
            </a: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FELICIDADES,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MUITOS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ANOS DE VIDA.</a:t>
            </a: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DEUS AO SEU LADO,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NESTE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NOVO PORVIR,</a:t>
            </a: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VIDA LHE SEJA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UM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SORRIR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026" name="Picture 2" descr="K:\Gifs\Barras\BandaPass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48735"/>
            <a:ext cx="3240360" cy="102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72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325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37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55526"/>
            <a:ext cx="914400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lugar.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perdão.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traz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salvação!</a:t>
            </a:r>
            <a:endParaRPr lang="pt-BR" sz="3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vai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cantar, também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sorrir.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vai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servir!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vê o a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mor, de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você vê a luz.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vê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Jesus!</a:t>
            </a:r>
            <a:endParaRPr lang="pt-BR" sz="36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7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Aqui Deus vai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perdoar, também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justificar.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o vai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chamar!</a:t>
            </a: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servir, também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amar.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lugar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  <a:endParaRPr lang="pt-BR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sonho que vem da c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ruz você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sonhar.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sonho de Deus tem </a:t>
            </a:r>
            <a:r>
              <a:rPr lang="pt-BR" sz="3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Jesus. Aqui </a:t>
            </a:r>
            <a:r>
              <a:rPr lang="pt-BR" sz="3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</a:t>
            </a:r>
            <a:r>
              <a:rPr lang="pt-BR" sz="3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lugar!</a:t>
            </a:r>
            <a:endParaRPr lang="pt-BR" sz="35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13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Imagem\Gentes\Mãos\Holy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47689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347864" y="1203598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ln w="285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</a:t>
            </a:r>
          </a:p>
          <a:p>
            <a:pPr algn="ctr"/>
            <a:r>
              <a:rPr lang="pt-BR" sz="7200" dirty="0" smtClean="0">
                <a:ln w="285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</a:t>
            </a:r>
            <a:endParaRPr lang="pt-BR" sz="7200" dirty="0">
              <a:ln w="285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22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33373" y="1419622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BRANCO –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N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asci sob o regime comunista.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Mesmo assim, minha avó me ensinou a orar.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Por ser cristã, não recebi bolsa de estudos.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Então, fui trabalhar na Suíça, onde formei família.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Depois de aposentada,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voltei à terra natal, onde hoje posso compartilhar,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sem temor, a minha fé.</a:t>
            </a:r>
            <a:endParaRPr lang="pt-BR" sz="32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PRIMEIRO TESTEMUNHO: MARIETA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MARIETA NOS LEMBRA A LIBERDADE DE CULTO.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RELAXAMOS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COM A NOSSA FÉ, NÃO APROVEITANDO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AS OPORTUNIDADES DE COMUNHÃO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CONTIGO E COM A IGREJA.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95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2993" y="1275606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Eu fui favorecida com bolsa de estudos do governo. Contudo, na faculdade engravidei. Enfrentei a realidade de ser mãe solteira. Hoje sou casada com 2 filhos. </a:t>
            </a:r>
            <a:r>
              <a:rPr lang="pt-BR" sz="3200" dirty="0">
                <a:solidFill>
                  <a:srgbClr val="002060"/>
                </a:solidFill>
                <a:latin typeface="Impact"/>
                <a:ea typeface="Times New Roman"/>
              </a:rPr>
              <a:t>S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ou pesquisadora num instituto científico. Agradeço as oportunidades. Mas, sei das dificuldades que as mulheres têm com sua dupla jornada: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Em casa e fora de casa.</a:t>
            </a:r>
            <a:endParaRPr lang="pt-BR" sz="3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12994" y="339502"/>
            <a:ext cx="9156993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SEGUNDO TESTEMUNHO: MOISE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MOISE NOS LEMBRA O CUIDADO COM NOSSO LAR.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O NOSSO EGOÍSMO,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QUANDO QUEREMOS SER SERVIDOS E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DEIXAMOS DE AJUDAR O NOSSO SEMELHANTE.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POR VEZES, AQUELE QUE ESTÁ AO NOSSO LADO.</a:t>
            </a:r>
          </a:p>
        </p:txBody>
      </p:sp>
    </p:spTree>
    <p:extLst>
      <p:ext uri="{BB962C8B-B14F-4D97-AF65-F5344CB8AC3E}">
        <p14:creationId xmlns:p14="http://schemas.microsoft.com/office/powerpoint/2010/main" val="1989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6932" y="1563638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VERMELHO – Sou idosa e viúva. Moro com meu filho, que está desempregado. Minha pensão mantém a nossa casa. Agradeço a Deus por morar no interior. </a:t>
            </a:r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A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ssim podemos cultivar uma pequena horta em nosso pedaço de chão e também criar alguns animais. Isso nos ajuda na sobrevivência.</a:t>
            </a:r>
            <a:endParaRPr lang="pt-BR" sz="3200" dirty="0" smtClean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TERCEIRO TESTEMUNHO: MARIA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MARIA NOS LEMBRA A GRATIDÃO PELO TRABALHO.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RECLAMAMOS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DE NOSSOS COMPROMISSOS, SEJA NA LIDA DO LAR,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OU NO SERVIÇO FORA DE CASA E NA ESCOLA.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 INGRATIDÃO MATA!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883" y="1419622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BRANCO – Venho de um lar cujos pais eram dependentes do álcool.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N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 mocidade, jurei jamais ingerir qualquer bebidas alcóolica ou colocar bebida no meu lar. Tudo foi bem até meu esposo perder o emprego. Ele tornou-se dependente. Hoje contamos com uma clínica de recuperação para ajudá-lo.</a:t>
            </a:r>
            <a:endParaRPr lang="pt-BR" sz="32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QUARTO TESTEMUNHO: EMA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EMA NOS LEMBRA DOS VÍCIOS.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NOS DEIXAMOS AMARRAR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POR BEBIDA, COMIDA, JOGOS E MODAS.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QUANDO, EM BUSCA DO PRÓPRIO PRAZER,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DESTRUÍMOS TUDO À NOSSA VOLTA.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766" y="134761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Sou cigana. Cresci numa vila onde todos eram ciganos. Nossa família é numerosa e muito amável. Mas, fora de nossa localidade, a realidade é bem diferente. Somos uma minoria. Somos malvistos e desprezados. Não recebemos muito apoio do governo. É duro para sobreviver.</a:t>
            </a:r>
            <a:endParaRPr lang="pt-BR" sz="3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PRIMEIRO TESTEMUNHO: NATASHA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NATASHA NOS LEMBRA DO PRECONCEITO.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DEIXAMOS DE SEGUIR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O EXEMPLO DE JESUS, QUE ACOLHEU E AMOU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 TODOS INDISTINTAMENTE, 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OFERECENDO</a:t>
            </a:r>
            <a:r>
              <a:rPr lang="pt-BR" sz="3200" dirty="0">
                <a:solidFill>
                  <a:srgbClr val="FFFF00"/>
                </a:solidFill>
                <a:latin typeface="Impact" panose="020B0806030902050204" pitchFamily="34" charset="0"/>
              </a:rPr>
              <a:t> </a:t>
            </a:r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 SALVAÇÃO.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2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7227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VERMELHO: QUERIDO DEUS! SOMOS TEUS FILHOS. SOMOS TUAS FILHAS. O SENHOR PERCEBE AS NOSSAS LÁGRIMAS. COM TRISTEZA ORAMOS. CONFESSANDO NOSSA CULPA.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SABEMOS QUE A MALDADE À NOSSA VOLTA É TAMBÉM NOSSA RESPONSABILIDADE. AGRADECEMOS PELO TEU CUIDADO E PERDÃO. ESTAMOS AO TEU DISPOR PARA CONSTRUIR UM MOMENTO NOVO, ONDE REINA A JUSTIÇA, A PAZ E O AMOR.  ESSA É NOSSA ESPERANÇA AO AMANHÃ. MAS, QUEREMOS COLOCAR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EM PRÁTICA HOJE. AMÉM!</a:t>
            </a:r>
            <a:endParaRPr lang="pt-BR" sz="32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63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Jesus\Trrindad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16"/>
            <a:ext cx="5184576" cy="485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43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332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09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802" y="411510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AQUI, ALELUIA!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O AR QUE EU RESPIRO,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O AMANHÃ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SE LEVANTA.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EU TE FALO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PODES ME OUVIR.</a:t>
            </a:r>
          </a:p>
          <a:p>
            <a:pPr algn="ctr"/>
            <a:endParaRPr lang="pt-BR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ESTÁ... / EM MIM / EM TI / EM NÓS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78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ecio\Desktop\DMO2016\Arri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357504"/>
            <a:ext cx="4362450" cy="436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70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417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Impact"/>
                <a:ea typeface="Times New Roman"/>
              </a:rPr>
              <a:t>BRANCO – 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Somos um povo feliz graças ao perdão de Deus. Precisamos levantar 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 cabeça e continuar nossa jornada 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rumo ao Reino dos Céus.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002060"/>
                </a:solidFill>
                <a:effectLst/>
                <a:latin typeface="Impact"/>
                <a:ea typeface="Times New Roman"/>
              </a:rPr>
              <a:t>AZUL – </a:t>
            </a:r>
            <a:r>
              <a:rPr lang="pt-BR" sz="3600" dirty="0" smtClean="0">
                <a:solidFill>
                  <a:srgbClr val="002060"/>
                </a:solidFill>
                <a:latin typeface="Impact"/>
                <a:ea typeface="Times New Roman"/>
              </a:rPr>
              <a:t>Graças... </a:t>
            </a:r>
            <a:r>
              <a:rPr lang="pt-BR" sz="3600" dirty="0" smtClean="0">
                <a:solidFill>
                  <a:srgbClr val="002060"/>
                </a:solidFill>
                <a:effectLst/>
                <a:latin typeface="Impact"/>
                <a:ea typeface="Times New Roman"/>
              </a:rPr>
              <a:t>Temos um Deus vivo, que caminha ao nosso lado, que nos traz uma palavra de ânimo. Vamos escutá-lo com atenção. Mas, antes cantamos...</a:t>
            </a:r>
          </a:p>
        </p:txBody>
      </p:sp>
    </p:spTree>
    <p:extLst>
      <p:ext uri="{BB962C8B-B14F-4D97-AF65-F5344CB8AC3E}">
        <p14:creationId xmlns:p14="http://schemas.microsoft.com/office/powerpoint/2010/main" val="339211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Logos\Allelu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71287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94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" y="2536"/>
            <a:ext cx="9144001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558639"/>
            <a:ext cx="5925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LITURGIA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PALAVRA</a:t>
            </a:r>
            <a:endParaRPr lang="pt-BR" sz="8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6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Sig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1"/>
            <a:ext cx="5184576" cy="402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95886"/>
            <a:ext cx="9144000" cy="9694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7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LUCAS 14.15-24</a:t>
            </a:r>
            <a:endParaRPr lang="pt-BR" sz="57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77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Gente\Anci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324" y="0"/>
            <a:ext cx="42859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65497"/>
            <a:ext cx="54360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ALGUÉM SE LEVANTOU DIZENDO: FELIZES OS QUE IRÃO SENTAR-SE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À MESA NO 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REINO DE DEUS!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ENTÃO, JESUS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RESPONDEU:</a:t>
            </a:r>
          </a:p>
        </p:txBody>
      </p:sp>
    </p:spTree>
    <p:extLst>
      <p:ext uri="{BB962C8B-B14F-4D97-AF65-F5344CB8AC3E}">
        <p14:creationId xmlns:p14="http://schemas.microsoft.com/office/powerpoint/2010/main" val="323126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09682" y="150148"/>
            <a:ext cx="543609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CERTO </a:t>
            </a:r>
            <a:r>
              <a:rPr lang="pt-B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HOMEM CONVIDOU MUITA GENTE PARA UMA </a:t>
            </a:r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FESTA. 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QUANDO CHEGOU A HORA, MANDOU O SEU SERVO DIZER AOS CONVIDADOS: VENHAM! TUDO JÁ ESTÁ PRONTO.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MAS, UM POR UM, COMEÇARAM 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DAR DESCULPAS.</a:t>
            </a:r>
          </a:p>
        </p:txBody>
      </p:sp>
      <p:pic>
        <p:nvPicPr>
          <p:cNvPr id="2050" name="Picture 2" descr="K:\Gifs\Ceia\Elementos\CincoPã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2"/>
            <a:ext cx="3851920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87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Gifs\Gente\Pessoas\BomMoç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504" y="0"/>
            <a:ext cx="32654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605" y="483518"/>
            <a:ext cx="68506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PRIMEIRO DISSE: COMPREI UM SÍTIO E TENHO DE DAR UMA OLHADA NELE. PEÇO QUE ME DESCULPE. O OUTRO DISSE: COMPREI CINCO JUNTAS DE BOIS E PRECISO VER SE TRABALHAM BEM. PEÇO 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ME DESCULPE. O ÚLTIMO DISSE: ACABEI DE CASAR. POR ISSO, NÃO POSSO IR.</a:t>
            </a:r>
            <a:endParaRPr lang="pt-BR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Gifs\Gente\Pessoas\Bigod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00"/>
            <a:ext cx="3419872" cy="513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979712" y="24000"/>
            <a:ext cx="68814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</a:t>
            </a:r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SERVO VOLTOU E CONTOU TUDO AO PATRÃO. ELE FICOU COM MUITA RAIVA.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ENTÃO, DETERMINOU: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VÁ DEPRESSA PELAS RUAS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PELOS BECOS DA CIDADE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TRAGA OS FRACOS E OS DEFICIENTES. MAIS TARDE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SERVO DISSE: PATRÃO!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JÁ FIZ O QUE O SENHOR MANDOU. MAS, AINDA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SOBRAM MUITOS LUGARES.</a:t>
            </a:r>
            <a:endParaRPr lang="pt-BR" sz="2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3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K:\Gifs\Gente\Pessoas\Cu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7493"/>
            <a:ext cx="3083396" cy="45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9194" y="197116"/>
            <a:ext cx="71287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AÍ O PATRÃO RESPONDEU: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VÁ </a:t>
            </a:r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 PELAS </a:t>
            </a:r>
            <a:endParaRPr lang="pt-BR" sz="3000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ESTRADAS </a:t>
            </a:r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INSISTINDO COM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AQUELES QUE ENCONTRAR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VIREM, A FIM DE QUE A MINHA CASA FIQUE BEM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CHEIA. AFIRMO A VOCÊS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NENHUM DOS QUE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FORAM CONVIDADOS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PROVARÁ O MEU JANTAR!</a:t>
            </a:r>
            <a:endParaRPr lang="pt-BR" sz="3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38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197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27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BUSCAI PRIMEIRO O REINO DE DEUS...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SUA JUSTIÇA. E, TODAS ESTAS COISAS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VOS SERÃO ACRESCENTADAS.</a:t>
            </a:r>
          </a:p>
          <a:p>
            <a:pPr algn="ctr"/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 !</a:t>
            </a:r>
          </a:p>
          <a:p>
            <a:pPr algn="ctr"/>
            <a:endParaRPr lang="pt-BR" sz="1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SÓ DE PÃO O HOMEM VIVERÁ,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DE TODA PALAVRA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PROCEDE DA BOCA DE DEUS.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46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Gifs\Palavra\Bíblia\Escr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83518"/>
            <a:ext cx="720080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9902"/>
            <a:ext cx="9144000" cy="830997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***** MENSAGEM *****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4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" y="2536"/>
            <a:ext cx="9144001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558639"/>
            <a:ext cx="5925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LITURGIA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SAÍDA</a:t>
            </a:r>
            <a:endParaRPr lang="pt-BR" sz="8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6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Abstrato\ao.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68" y="0"/>
            <a:ext cx="8265076" cy="515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25606" y="33950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OFERTÓRIO</a:t>
            </a:r>
          </a:p>
        </p:txBody>
      </p:sp>
    </p:spTree>
    <p:extLst>
      <p:ext uri="{BB962C8B-B14F-4D97-AF65-F5344CB8AC3E}">
        <p14:creationId xmlns:p14="http://schemas.microsoft.com/office/powerpoint/2010/main" val="399406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9926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– </a:t>
            </a: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AGRADECEMOS PELO POVO ESLOVENO </a:t>
            </a:r>
          </a:p>
          <a:p>
            <a:pPr algn="ctr"/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QUE CONSEGUIU SUPERAR SUAS DIFICULDADES. AGRADECEMOS PELO NOSSO BELO PAÍS E SUAS OPORTUNIDADES.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AZUL </a:t>
            </a:r>
            <a:r>
              <a:rPr lang="pt-BR" sz="2800" dirty="0">
                <a:solidFill>
                  <a:srgbClr val="002060"/>
                </a:solidFill>
                <a:latin typeface="Impact" panose="020B0806030902050204" pitchFamily="34" charset="0"/>
              </a:rPr>
              <a:t>- SOMOS GRATOS </a:t>
            </a:r>
            <a:r>
              <a:rPr lang="pt-BR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PELO MOMENTO DE OFERTA, ONDE PODEMOS OLHAR ADIANTE DE NÓS MESMOS, ATENDENDO AS NECESSIDADES DO NOSSO SEMELHANTE.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VERMELHO </a:t>
            </a:r>
            <a:r>
              <a:rPr lang="pt-BR" sz="2800" dirty="0">
                <a:solidFill>
                  <a:srgbClr val="C00000"/>
                </a:solidFill>
                <a:latin typeface="Impact" panose="020B0806030902050204" pitchFamily="34" charset="0"/>
              </a:rPr>
              <a:t>- SOMOS GRATOS </a:t>
            </a:r>
            <a:r>
              <a:rPr lang="pt-BR" sz="2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PELA EDUCAÇÃO, PELO TRABALHO, PELA CRIATIVIDADE. AGRADECEMOS PELA FAMÍLIA 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 POR NOSSAS COMUNIDADES.</a:t>
            </a:r>
          </a:p>
          <a:p>
            <a:pPr algn="ct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- 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É 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MOMENTO DE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DAR NOSSO TESTEMUNHO NO OFERTÓRIO.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ENTÃO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, ESTENDEMOS O CONVITE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PARA AUXILIAR...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28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627534"/>
            <a:ext cx="9144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u="sng" dirty="0" smtClean="0">
                <a:solidFill>
                  <a:srgbClr val="002060"/>
                </a:solidFill>
                <a:latin typeface="Impact" panose="020B0806030902050204" pitchFamily="34" charset="0"/>
              </a:rPr>
              <a:t>AZUL - As ofertas de 2018 foram destinadas à...</a:t>
            </a:r>
          </a:p>
          <a:p>
            <a:pPr algn="ctr"/>
            <a:endParaRPr lang="pt-BR" sz="1200" dirty="0" smtClean="0">
              <a:solidFill>
                <a:srgbClr val="002060"/>
              </a:solidFill>
              <a:latin typeface="Impact" panose="020B080603090205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Associação Beneficente </a:t>
            </a:r>
            <a:r>
              <a:rPr lang="pt-BR" sz="3200" dirty="0" err="1" smtClean="0">
                <a:solidFill>
                  <a:srgbClr val="002060"/>
                </a:solidFill>
                <a:latin typeface="Impact" panose="020B0806030902050204" pitchFamily="34" charset="0"/>
              </a:rPr>
              <a:t>Pella</a:t>
            </a: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pt-BR" sz="3200" dirty="0" err="1" smtClean="0">
                <a:solidFill>
                  <a:srgbClr val="002060"/>
                </a:solidFill>
                <a:latin typeface="Impact" panose="020B0806030902050204" pitchFamily="34" charset="0"/>
              </a:rPr>
              <a:t>Bethania</a:t>
            </a: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Taquari/RS, R$ 20 mil;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Associação Movimento de Ajuda Ecumênica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Campo Verde/MT, R$20 mil;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>
                <a:solidFill>
                  <a:srgbClr val="002060"/>
                </a:solidFill>
                <a:latin typeface="Impact" panose="020B0806030902050204" pitchFamily="34" charset="0"/>
              </a:rPr>
              <a:t>Associação Beneficente </a:t>
            </a: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Escola para a Vida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Ariquemes/RO,  R$ 20 mil.</a:t>
            </a:r>
          </a:p>
        </p:txBody>
      </p:sp>
    </p:spTree>
    <p:extLst>
      <p:ext uri="{BB962C8B-B14F-4D97-AF65-F5344CB8AC3E}">
        <p14:creationId xmlns:p14="http://schemas.microsoft.com/office/powerpoint/2010/main" val="285348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54" y="339502"/>
            <a:ext cx="9144000" cy="4505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u="sng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VERMELHO - As ofertas  deste ano contemplarão...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1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 </a:t>
            </a:r>
          </a:p>
          <a:p>
            <a:pPr marL="457200" indent="-457200" algn="ctr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Associação Criança em Primeiro Lugar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em Blumenau/SC, </a:t>
            </a:r>
            <a:r>
              <a:rPr lang="pt-BR" sz="3200" dirty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onde são atendidos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menores em situação de risco;</a:t>
            </a:r>
          </a:p>
          <a:p>
            <a:pPr marL="457200" indent="-457200" algn="ctr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Centro de Convivência em Pelotas/RS,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que oferece assistência à cidadania;</a:t>
            </a:r>
          </a:p>
          <a:p>
            <a:pPr marL="457200" indent="-457200" algn="ctr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Projeto Davi em Novo Machado/RS, com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oficinas e cursos para crianças e adolescentes.</a:t>
            </a:r>
          </a:p>
        </p:txBody>
      </p:sp>
    </p:spTree>
    <p:extLst>
      <p:ext uri="{BB962C8B-B14F-4D97-AF65-F5344CB8AC3E}">
        <p14:creationId xmlns:p14="http://schemas.microsoft.com/office/powerpoint/2010/main" val="238004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uclecio\Downloads\Of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6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4066282"/>
            <a:ext cx="9148805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- Enquanto recolhemos as ofertas, 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cantamos “Chuvas de Bênçãos”.</a:t>
            </a:r>
          </a:p>
        </p:txBody>
      </p:sp>
    </p:spTree>
    <p:extLst>
      <p:ext uri="{BB962C8B-B14F-4D97-AF65-F5344CB8AC3E}">
        <p14:creationId xmlns:p14="http://schemas.microsoft.com/office/powerpoint/2010/main" val="279846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119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78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851670"/>
            <a:ext cx="91440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 TEREMOS. É A PROMESSA DE DEUS.</a:t>
            </a:r>
            <a:b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TEMPOS BENDITOS TRAZENDO CHUVAS DE BÊNÇÃOS DOS CÉUS.</a:t>
            </a: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BÊNÇÃOS, CHUVAS DE BÊNÇÃOS DOS CÉUS!</a:t>
            </a:r>
            <a:b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GOTAS BENDITAS JÁ TEMOS. CHUVAS PEDIMOS A DEUS.</a:t>
            </a: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 TEREMOS, VIDA COM PAZ E PERDÃO. </a:t>
            </a:r>
            <a:b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PECADORES INDIGNOS GRAÇA DOS CÉUS OBTERÃO.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8194" name="Picture 2" descr="K:\Gifs\Barras\ChuvaDeAm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5486"/>
            <a:ext cx="33123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94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885953"/>
            <a:ext cx="91440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CHUVAS DE BÊNÇÃOS TEREMOS. MANDA-NOS JÁ, Ó SENHOR! </a:t>
            </a:r>
            <a:b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DÁ-NOS OS FRUTOS BENDITOS DESSA PROMESSA DE AMOR.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BÊNÇÃOS, CHUVAS DE BÊNÇÃOS DOS CÉUS!</a:t>
            </a:r>
            <a:b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GOTAS BENDITAS JÁ TEMOS. CHUVAS PEDIMOS A DEUS.</a:t>
            </a: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CHUVAS DE BÊNÇÃOS TEREMOS, CHUVAS MANDADAS DOS CÉUS.</a:t>
            </a:r>
            <a:b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BÊNÇÃOS A TODOS OS CRENTES. BÊNÇÃOS DO NOSSO BOM DEUS.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170" name="Picture 2" descr="K:\Gifs\Barras\ChuvaDeAm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5486"/>
            <a:ext cx="295232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52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uclecio\Desktop\DMO2016\Arri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2973313" cy="297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65187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AZUL – CONVIDO TODOS PARA, EM PÉ, TERMOS UM MOMENTO DE INTERCESSÃO DE MÃOS DADAS.</a:t>
            </a:r>
            <a:endParaRPr lang="pt-BR" sz="36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2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423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59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ORARMOS, SENHOR,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VEM ENCHER-NOS COM TEU AMOR,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UM MUNDO AGITADO ESQUECER,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CADA DIA TUA VIDA VIVER.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NOSSA VIDA VEM POIS TRANSFORMAR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REFRIGÉRIO P'RA ALMA NOS DAR.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AGORA, COM OUTROS IRMÃOS,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 UNIMOS AQUI EM ORAÇÃO.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5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00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– QUERIDO DEUS! AGRADECEMOS PELO MOMENTO DE COMUNHÃO CONTIGO E COM OS IRMÃOS.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– AJUDE-NOS A PERCEBER E CAMINHAR AO LADO DAQUELES QUE SÃO EXCLUÍDOS E MARGINALIZADOS.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AZUL – AGRADECEMOS PELA OPORTUNIDADE DE VIVER O ECUMENISMO AQUI E COM GENTE DOUTRO CONTINENTE, PERCEBENDO E RESPEITANDO DIFERENÇAS.</a:t>
            </a: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NÓS TE LOUVAMOS PELO CONSTANTE </a:t>
            </a: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CONVITE AO BANQUETE. A MESA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 SERVIDA POR TI.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50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72" y="195486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</a:t>
            </a:r>
            <a:r>
              <a:rPr lang="pt-BR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O SENHOR TAMBÉM NOS LEVANTA DA MESA PARA SERVIR AOS </a:t>
            </a:r>
            <a:r>
              <a:rPr lang="pt-BR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DEMAIS, </a:t>
            </a:r>
            <a:r>
              <a:rPr lang="pt-BR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TEM MENOS ACESSO</a:t>
            </a:r>
            <a:r>
              <a:rPr lang="pt-BR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AZUL </a:t>
            </a:r>
            <a:r>
              <a:rPr lang="pt-BR" sz="3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COLOCAMOS </a:t>
            </a:r>
            <a:r>
              <a:rPr lang="pt-BR" sz="3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TUA MESA A NOSSA </a:t>
            </a:r>
            <a:r>
              <a:rPr lang="pt-BR" sz="3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</a:t>
            </a:r>
            <a:r>
              <a:rPr lang="pt-BR" sz="3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FÉ, CRIATIVIDADE E TRABALHO.</a:t>
            </a:r>
          </a:p>
          <a:p>
            <a:pPr lvl="0" algn="ctr"/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3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LEVAMOS DA TUA MESA A COMUNHÃO</a:t>
            </a:r>
            <a:endParaRPr lang="pt-BR" sz="30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E O COMPROMISSO </a:t>
            </a:r>
            <a:r>
              <a:rPr lang="pt-BR" sz="3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O TEU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EVANGELHO</a:t>
            </a:r>
            <a:r>
              <a:rPr lang="pt-BR" sz="3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lvl="0" algn="ctr"/>
            <a:r>
              <a:rPr lang="pt-BR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QUEREMOS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SAIR DAQUI </a:t>
            </a:r>
            <a:endParaRPr lang="pt-BR" sz="3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ORANDO EM CONJUNTO...</a:t>
            </a:r>
            <a:endParaRPr lang="pt-BR" sz="3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9218" name="Picture 2" descr="K:\Gifs\Barras\BlueC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7" y="4083918"/>
            <a:ext cx="31718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80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 QUE ESTÁS NOS CÉUS.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SANTIFICADO SEJA O TEU NOME.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VENHA O TEU REINO.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FEITA A TUA VONTADE, 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NA TERRA COMO NO CÉU.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PÃO NOSSO DE CADA DIA NOS DÁ HOJE.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PERDOA-NOS AS NOSSAS DÍVIDAS, 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COMO NÓS TAMBÉM PERDOAMOS AOS NOSSOS DEVEDORES.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NÃO NOS DEIXES CAIR EM TENTAÇÃO.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LIVRA-NOS DO MAL.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POIS, TEU É O REINO, O PODER 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 GLÓRIA, PARA SEMPRE. AMÉM.</a:t>
            </a:r>
          </a:p>
        </p:txBody>
      </p:sp>
    </p:spTree>
    <p:extLst>
      <p:ext uri="{BB962C8B-B14F-4D97-AF65-F5344CB8AC3E}">
        <p14:creationId xmlns:p14="http://schemas.microsoft.com/office/powerpoint/2010/main" val="186482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" y="411510"/>
            <a:ext cx="9144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PASTOR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O CAMINHO SEJA BRANDO AOS TEUS PÉS.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O VENTO SOPRE LEVE EM TEUS OMBROS.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O SOL BRILHE CÁLIDO SOBRE TUA FACE.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AS CHUVAS CAIAM SERENAS EM TEUS CAMPOS.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ATÉ QUE NOS ENCONTREMOS DE NOVO,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DEUS TE GUARDE NA PALMA DE SUA MÃO.</a:t>
            </a:r>
          </a:p>
          <a:p>
            <a:pPr algn="ctr"/>
            <a:r>
              <a:rPr lang="pt-BR" sz="32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AMÉM!</a:t>
            </a:r>
            <a:endParaRPr lang="pt-BR" sz="32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46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écio\Downloads\Fundo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555526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endParaRPr lang="pt-BR" sz="180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3075806"/>
            <a:ext cx="914400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***** DAR &amp; RECEBER *****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71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OLHOS DE DEUS SOMOS SOMENTE UMA IGREJA, </a:t>
            </a:r>
          </a:p>
          <a:p>
            <a:pPr algn="ctr"/>
            <a:r>
              <a:rPr lang="pt-BR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É O CORPO DE CRISTO.</a:t>
            </a:r>
          </a:p>
          <a:p>
            <a:pPr lvl="0" algn="ctr"/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– SOMOS DIFERENTES, EM DIVERSAS </a:t>
            </a:r>
          </a:p>
          <a:p>
            <a:pPr lvl="0" algn="ctr"/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DENOMINAÇÕES ESPALHADAS PELO MUNDO.</a:t>
            </a:r>
            <a:endParaRPr lang="pt-BR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AZUL – O QUE NOS UNE É O EVANGELHO,</a:t>
            </a:r>
          </a:p>
          <a:p>
            <a:pPr lvl="0"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SERVIDO INICIALMENTE POR JESUS CRISTO.</a:t>
            </a:r>
            <a:endParaRPr lang="pt-BR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DESAFIADOS A ALIMENTAR NOSSA FÉ </a:t>
            </a:r>
          </a:p>
          <a:p>
            <a:pPr lvl="0" algn="ct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COMUNHÃO COM A IGREJA.</a:t>
            </a:r>
          </a:p>
          <a:p>
            <a:pPr algn="ctr"/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– </a:t>
            </a:r>
            <a:r>
              <a:rPr lang="pt-B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DESAFIADOS A ALIMENTAR A NOSSA FÉ MUTUAMENTE. RECEBA UM DOCE E DÊ AO TEU VIZINHO.</a:t>
            </a:r>
            <a:endParaRPr lang="pt-BR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93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16200000">
            <a:off x="-1848475" y="1848475"/>
            <a:ext cx="5143500" cy="14465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AVISOS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459163" y="155704"/>
            <a:ext cx="737392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CÍRCULO DE ORAÇÃO...</a:t>
            </a:r>
            <a:endParaRPr lang="pt-BR" sz="4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JELGA/JUMIRIM/CONGRESSO</a:t>
            </a: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ESTUDO BÍBLICO</a:t>
            </a: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OASE</a:t>
            </a: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CONTRIBUIÇÃO/DÍZIMO</a:t>
            </a: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JORNAL/CALENDÁRIO...</a:t>
            </a:r>
            <a:endParaRPr lang="pt-BR" sz="4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11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Ha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4572"/>
            <a:ext cx="8712968" cy="45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9239" y="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POSLÚDIO</a:t>
            </a:r>
            <a:endParaRPr lang="pt-BR" sz="8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18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Pictures\Geral\BD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5486"/>
            <a:ext cx="820891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57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3174</TotalTime>
  <Words>2196</Words>
  <Application>Microsoft Office PowerPoint</Application>
  <PresentationFormat>Apresentação na tela (16:9)</PresentationFormat>
  <Paragraphs>285</Paragraphs>
  <Slides>75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slides</vt:lpstr>
      </vt:variant>
      <vt:variant>
        <vt:i4>75</vt:i4>
      </vt:variant>
    </vt:vector>
  </HeadingPairs>
  <TitlesOfParts>
    <vt:vector size="79" baseType="lpstr">
      <vt:lpstr>Tema do Office</vt:lpstr>
      <vt:lpstr>1_Tema do Office</vt:lpstr>
      <vt:lpstr>2_Tema do Office</vt:lpstr>
      <vt:lpstr>4_Tema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126</cp:revision>
  <dcterms:created xsi:type="dcterms:W3CDTF">2017-02-10T11:21:48Z</dcterms:created>
  <dcterms:modified xsi:type="dcterms:W3CDTF">2019-03-02T17:45:26Z</dcterms:modified>
</cp:coreProperties>
</file>