
<file path=[Content_Types].xml><?xml version="1.0" encoding="utf-8"?>
<Types xmlns="http://schemas.openxmlformats.org/package/2006/content-types">
  <Default Extension="mp3" ContentType="audio/mpeg"/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7"/>
  </p:notesMasterIdLst>
  <p:sldIdLst>
    <p:sldId id="387" r:id="rId2"/>
    <p:sldId id="441" r:id="rId3"/>
    <p:sldId id="443" r:id="rId4"/>
    <p:sldId id="444" r:id="rId5"/>
    <p:sldId id="445" r:id="rId6"/>
    <p:sldId id="446" r:id="rId7"/>
    <p:sldId id="388" r:id="rId8"/>
    <p:sldId id="390" r:id="rId9"/>
    <p:sldId id="412" r:id="rId10"/>
    <p:sldId id="413" r:id="rId11"/>
    <p:sldId id="414" r:id="rId12"/>
    <p:sldId id="393" r:id="rId13"/>
    <p:sldId id="394" r:id="rId14"/>
    <p:sldId id="447" r:id="rId15"/>
    <p:sldId id="460" r:id="rId16"/>
    <p:sldId id="395" r:id="rId17"/>
    <p:sldId id="448" r:id="rId18"/>
    <p:sldId id="449" r:id="rId19"/>
    <p:sldId id="396" r:id="rId20"/>
    <p:sldId id="407" r:id="rId21"/>
    <p:sldId id="450" r:id="rId22"/>
    <p:sldId id="408" r:id="rId23"/>
    <p:sldId id="409" r:id="rId24"/>
    <p:sldId id="406" r:id="rId25"/>
    <p:sldId id="432" r:id="rId26"/>
    <p:sldId id="433" r:id="rId27"/>
    <p:sldId id="434" r:id="rId28"/>
    <p:sldId id="435" r:id="rId29"/>
    <p:sldId id="415" r:id="rId30"/>
    <p:sldId id="399" r:id="rId31"/>
    <p:sldId id="400" r:id="rId32"/>
    <p:sldId id="417" r:id="rId33"/>
    <p:sldId id="418" r:id="rId34"/>
    <p:sldId id="419" r:id="rId35"/>
    <p:sldId id="401" r:id="rId36"/>
    <p:sldId id="436" r:id="rId37"/>
    <p:sldId id="437" r:id="rId38"/>
    <p:sldId id="438" r:id="rId39"/>
    <p:sldId id="439" r:id="rId40"/>
    <p:sldId id="440" r:id="rId41"/>
    <p:sldId id="405" r:id="rId42"/>
    <p:sldId id="451" r:id="rId43"/>
    <p:sldId id="410" r:id="rId44"/>
    <p:sldId id="411" r:id="rId45"/>
    <p:sldId id="452" r:id="rId46"/>
    <p:sldId id="431" r:id="rId47"/>
    <p:sldId id="456" r:id="rId48"/>
    <p:sldId id="457" r:id="rId49"/>
    <p:sldId id="453" r:id="rId50"/>
    <p:sldId id="454" r:id="rId51"/>
    <p:sldId id="455" r:id="rId52"/>
    <p:sldId id="403" r:id="rId53"/>
    <p:sldId id="458" r:id="rId54"/>
    <p:sldId id="459" r:id="rId55"/>
    <p:sldId id="461" r:id="rId56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2" autoAdjust="0"/>
    <p:restoredTop sz="94660"/>
  </p:normalViewPr>
  <p:slideViewPr>
    <p:cSldViewPr>
      <p:cViewPr varScale="1">
        <p:scale>
          <a:sx n="70" d="100"/>
          <a:sy n="70" d="100"/>
        </p:scale>
        <p:origin x="13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74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D9164-C637-42AF-A0EE-759C4DB15830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95AA6-DA84-46A1-AF38-0C875B992D9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77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95AA6-DA84-46A1-AF38-0C875B992D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873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95AA6-DA84-46A1-AF38-0C875B992D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712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E3B203-F90D-464D-BF29-A41932EABFC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GB" smtClean="0"/>
          </a:p>
        </p:txBody>
      </p:sp>
      <p:sp>
        <p:nvSpPr>
          <p:cNvPr id="81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14404" y="4343400"/>
            <a:ext cx="50276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514410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E3B203-F90D-464D-BF29-A41932EABFC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GB" smtClean="0"/>
          </a:p>
        </p:txBody>
      </p:sp>
      <p:sp>
        <p:nvSpPr>
          <p:cNvPr id="81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14404" y="4343400"/>
            <a:ext cx="50276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514410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E3B203-F90D-464D-BF29-A41932EABFC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GB" smtClean="0"/>
          </a:p>
        </p:txBody>
      </p:sp>
      <p:sp>
        <p:nvSpPr>
          <p:cNvPr id="81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14404" y="4343400"/>
            <a:ext cx="50276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514410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E3B203-F90D-464D-BF29-A41932EABFC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GB" smtClean="0"/>
          </a:p>
        </p:txBody>
      </p:sp>
      <p:sp>
        <p:nvSpPr>
          <p:cNvPr id="81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14404" y="4343400"/>
            <a:ext cx="50276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157534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E3B203-F90D-464D-BF29-A41932EABFC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GB" smtClean="0"/>
          </a:p>
        </p:txBody>
      </p:sp>
      <p:sp>
        <p:nvSpPr>
          <p:cNvPr id="81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14404" y="4343400"/>
            <a:ext cx="50276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8658915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E3B203-F90D-464D-BF29-A41932EABFC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GB" smtClean="0"/>
          </a:p>
        </p:txBody>
      </p:sp>
      <p:sp>
        <p:nvSpPr>
          <p:cNvPr id="81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14404" y="4343400"/>
            <a:ext cx="50276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1480527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E3B203-F90D-464D-BF29-A41932EABFC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GB" smtClean="0"/>
          </a:p>
        </p:txBody>
      </p:sp>
      <p:sp>
        <p:nvSpPr>
          <p:cNvPr id="81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14404" y="4343400"/>
            <a:ext cx="50276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784507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Freeform 28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06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814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817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362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285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763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35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301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10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3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139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5680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8875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257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5101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473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2D931-F9E7-4BAE-97D2-A3446B67E9A9}" type="datetimeFigureOut">
              <a:rPr lang="en-US" smtClean="0"/>
              <a:pPr/>
              <a:t>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5816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 flipV="1">
            <a:off x="-309093" y="-21250"/>
            <a:ext cx="9942490" cy="1509378"/>
          </a:xfrm>
          <a:prstGeom prst="rect">
            <a:avLst/>
          </a:prstGeom>
          <a:gradFill>
            <a:gsLst>
              <a:gs pos="0">
                <a:srgbClr val="002A8F">
                  <a:alpha val="0"/>
                </a:srgbClr>
              </a:gs>
              <a:gs pos="100000">
                <a:srgbClr val="002A8F">
                  <a:alpha val="9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73" y="293298"/>
            <a:ext cx="1676400" cy="167975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CaixaDeTexto 13"/>
          <p:cNvSpPr txBox="1"/>
          <p:nvPr/>
        </p:nvSpPr>
        <p:spPr>
          <a:xfrm>
            <a:off x="1802379" y="395239"/>
            <a:ext cx="74013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Dia Mundial de Oração</a:t>
            </a:r>
          </a:p>
          <a:p>
            <a:pPr algn="ctr"/>
            <a:r>
              <a:rPr lang="pt-BR" sz="36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Movimento Universal Ecumênico</a:t>
            </a:r>
            <a:r>
              <a:rPr lang="pt-BR" sz="36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.</a:t>
            </a:r>
            <a:endParaRPr lang="pt-BR" sz="3600" b="1" dirty="0">
              <a:ln w="3175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50800" dir="8400000" algn="tr" rotWithShape="0">
                  <a:prstClr val="black"/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-309093" y="5715000"/>
            <a:ext cx="9942490" cy="1249431"/>
          </a:xfrm>
          <a:prstGeom prst="rect">
            <a:avLst/>
          </a:prstGeom>
          <a:gradFill>
            <a:gsLst>
              <a:gs pos="0">
                <a:srgbClr val="C00000">
                  <a:lumMod val="100000"/>
                  <a:alpha val="0"/>
                </a:srgbClr>
              </a:gs>
              <a:gs pos="100000">
                <a:srgbClr val="C00000">
                  <a:alpha val="9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57625" y="4800600"/>
            <a:ext cx="58097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algn="ctr">
              <a:defRPr sz="48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pt-BR" sz="3600" dirty="0" smtClean="0"/>
              <a:t>Sejam </a:t>
            </a:r>
            <a:r>
              <a:rPr lang="pt-BR" sz="3600" dirty="0" smtClean="0"/>
              <a:t>Bem-vindas </a:t>
            </a:r>
          </a:p>
          <a:p>
            <a:r>
              <a:rPr lang="pt-BR" sz="3600" dirty="0" smtClean="0"/>
              <a:t>e</a:t>
            </a:r>
          </a:p>
          <a:p>
            <a:r>
              <a:rPr lang="pt-BR" sz="3600" dirty="0" smtClean="0"/>
              <a:t>Bem-vindos</a:t>
            </a:r>
            <a:endParaRPr lang="pt-BR" sz="3600" dirty="0"/>
          </a:p>
        </p:txBody>
      </p:sp>
      <p:sp>
        <p:nvSpPr>
          <p:cNvPr id="13" name="Retângulo 12"/>
          <p:cNvSpPr/>
          <p:nvPr/>
        </p:nvSpPr>
        <p:spPr>
          <a:xfrm>
            <a:off x="105012" y="2317297"/>
            <a:ext cx="57149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300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Oração </a:t>
            </a:r>
            <a:r>
              <a:rPr lang="pt-BR" sz="3600" b="1" spc="300" dirty="0">
                <a:ln w="31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com Informação, </a:t>
            </a:r>
          </a:p>
          <a:p>
            <a:pPr algn="ctr"/>
            <a:r>
              <a:rPr lang="pt-BR" sz="3600" b="1" spc="300" dirty="0">
                <a:ln w="31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Ação com Oração.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893" y="1836541"/>
            <a:ext cx="3610430" cy="4646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9928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0" y="457200"/>
            <a:ext cx="8991600" cy="923330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54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defRPr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PRELÚDIO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3124200" y="5904637"/>
            <a:ext cx="39851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 smtClean="0"/>
              <a:t>Canção oficial do DMO</a:t>
            </a:r>
            <a:endParaRPr lang="pt-BR" sz="3200" dirty="0"/>
          </a:p>
        </p:txBody>
      </p:sp>
      <p:pic>
        <p:nvPicPr>
          <p:cNvPr id="5" name="Canção DMO mp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52600" y="5879812"/>
            <a:ext cx="609600" cy="6096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629921"/>
            <a:ext cx="4000500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581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0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1143000"/>
            <a:ext cx="8915400" cy="5715000"/>
          </a:xfrm>
        </p:spPr>
        <p:txBody>
          <a:bodyPr>
            <a:normAutofit fontScale="90000"/>
          </a:bodyPr>
          <a:lstStyle/>
          <a:p>
            <a: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Aqui </a:t>
            </a: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meu canto, eu busco a paz,</a:t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em todos os recantos, sintonia de paz,</a:t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aqui nos encontramos unidos em oração</a:t>
            </a:r>
            <a: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/: Nações em sintonia numa só liturgia, vivendo a comunhão</a:t>
            </a:r>
            <a:r>
              <a:rPr lang="pt-BR" sz="4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</a:t>
            </a:r>
            <a:endParaRPr lang="pt-BR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152400"/>
            <a:ext cx="9144000" cy="64633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/>
              <a:t>CANÇÃO </a:t>
            </a:r>
            <a:r>
              <a:rPr lang="pt-BR" sz="2400" b="1" dirty="0" smtClean="0"/>
              <a:t>OFICIAL </a:t>
            </a:r>
            <a:r>
              <a:rPr lang="pt-BR" sz="2400" b="1" dirty="0"/>
              <a:t>DMO</a:t>
            </a:r>
            <a:r>
              <a:rPr lang="pt-BR" sz="2800" dirty="0"/>
              <a:t/>
            </a:r>
            <a:br>
              <a:rPr lang="pt-BR" sz="2800" dirty="0"/>
            </a:br>
            <a:r>
              <a:rPr lang="pt-BR" sz="1200" dirty="0"/>
              <a:t>(</a:t>
            </a:r>
            <a:r>
              <a:rPr lang="pt-BR" sz="1200" dirty="0" err="1"/>
              <a:t>Céres</a:t>
            </a:r>
            <a:r>
              <a:rPr lang="pt-BR" sz="1200" dirty="0"/>
              <a:t> Meireles e João Carlos </a:t>
            </a:r>
            <a:r>
              <a:rPr lang="pt-BR" sz="1200" dirty="0" err="1"/>
              <a:t>Gottinari</a:t>
            </a:r>
            <a:r>
              <a:rPr lang="pt-BR" sz="1200" dirty="0" smtClean="0"/>
              <a:t>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68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6248400"/>
          </a:xfrm>
        </p:spPr>
        <p:txBody>
          <a:bodyPr>
            <a:noAutofit/>
          </a:bodyPr>
          <a:lstStyle/>
          <a:p>
            <a:r>
              <a:rPr lang="pt-BR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Aqui </a:t>
            </a:r>
            <a:r>
              <a:rPr lang="pt-BR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meu canto, eu busco o amor,</a:t>
            </a:r>
            <a:br>
              <a:rPr lang="pt-BR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em todos os recantos, sintonia de amor,</a:t>
            </a:r>
            <a:br>
              <a:rPr lang="pt-BR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aqui nos encontramos unidos em oração</a:t>
            </a:r>
            <a:r>
              <a:rPr lang="pt-BR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pt-BR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/: Nações em sintonia numa só liturgia, vivendo a comunhão</a:t>
            </a:r>
            <a:r>
              <a:rPr lang="pt-BR" sz="4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</a:t>
            </a:r>
            <a:endParaRPr lang="pt-BR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04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394" y="381000"/>
            <a:ext cx="9144000" cy="6324600"/>
          </a:xfrm>
        </p:spPr>
        <p:txBody>
          <a:bodyPr>
            <a:normAutofit/>
          </a:bodyPr>
          <a:lstStyle/>
          <a:p>
            <a: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Aqui </a:t>
            </a: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meu canto, eu estou com Jesus,</a:t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em todos os recantos, sintonia de luz,</a:t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aqui nos encontramos unidos em oração.</a:t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/: Nações em sintonia numa só liturgia, vivendo a comunhão</a:t>
            </a:r>
            <a:r>
              <a:rPr lang="pt-BR" sz="4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</a:t>
            </a:r>
            <a:endParaRPr lang="pt-BR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84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686800" cy="5562600"/>
          </a:xfrm>
        </p:spPr>
        <p:txBody>
          <a:bodyPr>
            <a:noAutofit/>
          </a:bodyPr>
          <a:lstStyle/>
          <a:p>
            <a: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 </a:t>
            </a: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Mundial de Oração, unidade dos Cristãos.</a:t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 Mundial de Oração, unidade dos Cristãos.</a:t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 Mundial de Oração, unidade dos Cristãos.</a:t>
            </a:r>
            <a:b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 Mundial de Oração, unidade dos Cristãos</a:t>
            </a:r>
            <a:r>
              <a:rPr lang="pt-BR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526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-13648"/>
            <a:ext cx="9144000" cy="923330"/>
          </a:xfr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Dia </a:t>
            </a:r>
            <a:r>
              <a:rPr lang="pt-BR" sz="5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Mundial de Oração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93117" y="3886200"/>
            <a:ext cx="8001001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/>
              <a:t>03 de março de 2017</a:t>
            </a:r>
          </a:p>
          <a:p>
            <a:pPr algn="ctr"/>
            <a:endParaRPr lang="pt-BR" sz="3200" b="1" dirty="0" smtClean="0"/>
          </a:p>
          <a:p>
            <a:pPr algn="ctr"/>
            <a:r>
              <a:rPr lang="pt-BR" sz="3200" b="1" dirty="0" smtClean="0"/>
              <a:t>Preparado </a:t>
            </a:r>
            <a:r>
              <a:rPr lang="pt-BR" sz="3200" b="1" dirty="0"/>
              <a:t>pelo DMO das </a:t>
            </a:r>
            <a:r>
              <a:rPr lang="pt-BR" sz="3200" b="1" dirty="0" smtClean="0"/>
              <a:t>Filipinas.</a:t>
            </a:r>
          </a:p>
          <a:p>
            <a:pPr algn="ctr"/>
            <a:endParaRPr lang="pt-BR" sz="3200" b="1" dirty="0"/>
          </a:p>
          <a:p>
            <a:pPr algn="ctr"/>
            <a:r>
              <a:rPr lang="pt-BR" sz="3600" b="1" dirty="0" smtClean="0"/>
              <a:t>"</a:t>
            </a:r>
            <a:r>
              <a:rPr lang="pt-BR" sz="3600" b="1" dirty="0"/>
              <a:t>Estou eu sendo injusto com você</a:t>
            </a:r>
            <a:r>
              <a:rPr lang="pt-BR" sz="3600" b="1" dirty="0" smtClean="0"/>
              <a:t>?"</a:t>
            </a:r>
            <a:endParaRPr lang="pt-BR" sz="36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936978"/>
            <a:ext cx="3758036" cy="281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28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0" y="86712"/>
            <a:ext cx="8991600" cy="1569660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54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defRPr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z="4800" dirty="0"/>
              <a:t>PROCESSIONAL DE ENTRADA E OFERTA DOS SÍMBOLOS: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2109162" y="5943600"/>
            <a:ext cx="5908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Wade </a:t>
            </a:r>
            <a:r>
              <a:rPr lang="en-US" sz="2400" dirty="0"/>
              <a:t>in the </a:t>
            </a:r>
            <a:r>
              <a:rPr lang="en-US" sz="2400" dirty="0" smtClean="0"/>
              <a:t>Water</a:t>
            </a:r>
            <a:r>
              <a:rPr lang="en-US" sz="2400" dirty="0"/>
              <a:t> </a:t>
            </a:r>
            <a:r>
              <a:rPr lang="en-US" sz="2400" dirty="0" smtClean="0"/>
              <a:t>- </a:t>
            </a:r>
            <a:r>
              <a:rPr lang="en-US" sz="2400" dirty="0"/>
              <a:t>Slave Spiritual Story </a:t>
            </a:r>
            <a:endParaRPr lang="pt-BR" sz="2400" dirty="0"/>
          </a:p>
        </p:txBody>
      </p:sp>
      <p:pic>
        <p:nvPicPr>
          <p:cNvPr id="6" name="Slave Spiritual Story  Wade in the Wate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5926736"/>
            <a:ext cx="609600" cy="6096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750" y="1841038"/>
            <a:ext cx="4724400" cy="389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6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8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25"/>
          <p:cNvSpPr txBox="1">
            <a:spLocks noChangeArrowheads="1"/>
          </p:cNvSpPr>
          <p:nvPr/>
        </p:nvSpPr>
        <p:spPr bwMode="auto">
          <a:xfrm>
            <a:off x="228600" y="914400"/>
            <a:ext cx="892677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3600" dirty="0" smtClean="0">
                <a:latin typeface="+mj-lt"/>
              </a:rPr>
              <a:t>Deus </a:t>
            </a:r>
            <a:r>
              <a:rPr lang="pt-BR" sz="3600" dirty="0">
                <a:latin typeface="+mj-lt"/>
              </a:rPr>
              <a:t>chama a gente </a:t>
            </a:r>
            <a:r>
              <a:rPr lang="pt-BR" sz="3600" dirty="0" err="1">
                <a:latin typeface="+mj-lt"/>
              </a:rPr>
              <a:t>pr’um</a:t>
            </a:r>
            <a:r>
              <a:rPr lang="pt-BR" sz="3600" dirty="0">
                <a:latin typeface="+mj-lt"/>
              </a:rPr>
              <a:t> momento novo </a:t>
            </a:r>
            <a:endParaRPr lang="pt-BR" sz="3600" dirty="0" smtClean="0">
              <a:latin typeface="+mj-lt"/>
            </a:endParaRPr>
          </a:p>
          <a:p>
            <a:r>
              <a:rPr lang="pt-BR" sz="3600" dirty="0" smtClean="0">
                <a:latin typeface="+mj-lt"/>
              </a:rPr>
              <a:t>de </a:t>
            </a:r>
            <a:r>
              <a:rPr lang="pt-BR" sz="3600" dirty="0">
                <a:latin typeface="+mj-lt"/>
              </a:rPr>
              <a:t>caminhar junto com seu povo. </a:t>
            </a:r>
            <a:endParaRPr lang="pt-BR" sz="3600" dirty="0" smtClean="0">
              <a:latin typeface="+mj-lt"/>
            </a:endParaRPr>
          </a:p>
          <a:p>
            <a:r>
              <a:rPr lang="pt-BR" sz="3600" dirty="0" smtClean="0">
                <a:latin typeface="+mj-lt"/>
              </a:rPr>
              <a:t>É </a:t>
            </a:r>
            <a:r>
              <a:rPr lang="pt-BR" sz="3600" dirty="0">
                <a:latin typeface="+mj-lt"/>
              </a:rPr>
              <a:t>hora de transformar o que não dá mais</a:t>
            </a:r>
            <a:r>
              <a:rPr lang="pt-BR" sz="3600" dirty="0" smtClean="0">
                <a:latin typeface="+mj-lt"/>
              </a:rPr>
              <a:t>;</a:t>
            </a:r>
          </a:p>
          <a:p>
            <a:r>
              <a:rPr lang="pt-BR" sz="3600" dirty="0" smtClean="0">
                <a:latin typeface="+mj-lt"/>
              </a:rPr>
              <a:t>sozinho</a:t>
            </a:r>
            <a:r>
              <a:rPr lang="pt-BR" sz="3600" dirty="0">
                <a:latin typeface="+mj-lt"/>
              </a:rPr>
              <a:t>, isolado ninguém é capaz.</a:t>
            </a:r>
          </a:p>
          <a:p>
            <a:r>
              <a:rPr lang="pt-BR" sz="3600" dirty="0">
                <a:latin typeface="+mj-lt"/>
              </a:rPr>
              <a:t> </a:t>
            </a:r>
          </a:p>
          <a:p>
            <a:r>
              <a:rPr lang="pt-BR" sz="3600" b="1" i="1" dirty="0" smtClean="0">
                <a:latin typeface="+mj-lt"/>
              </a:rPr>
              <a:t>/: Por </a:t>
            </a:r>
            <a:r>
              <a:rPr lang="pt-BR" sz="3600" b="1" i="1" dirty="0">
                <a:latin typeface="+mj-lt"/>
              </a:rPr>
              <a:t>isso vem! </a:t>
            </a:r>
            <a:endParaRPr lang="pt-BR" sz="3600" b="1" i="1" dirty="0" smtClean="0">
              <a:latin typeface="+mj-lt"/>
            </a:endParaRPr>
          </a:p>
          <a:p>
            <a:r>
              <a:rPr lang="pt-BR" sz="3600" b="1" i="1" dirty="0" smtClean="0">
                <a:latin typeface="+mj-lt"/>
              </a:rPr>
              <a:t>    Entra </a:t>
            </a:r>
            <a:r>
              <a:rPr lang="pt-BR" sz="3600" b="1" i="1" dirty="0">
                <a:latin typeface="+mj-lt"/>
              </a:rPr>
              <a:t>na roda com a gente, também </a:t>
            </a:r>
            <a:endParaRPr lang="pt-BR" sz="3600" b="1" i="1" dirty="0" smtClean="0">
              <a:latin typeface="+mj-lt"/>
            </a:endParaRPr>
          </a:p>
          <a:p>
            <a:r>
              <a:rPr lang="pt-BR" sz="3600" b="1" i="1" dirty="0" smtClean="0">
                <a:latin typeface="+mj-lt"/>
              </a:rPr>
              <a:t>    você </a:t>
            </a:r>
            <a:r>
              <a:rPr lang="pt-BR" sz="3600" b="1" i="1" dirty="0">
                <a:latin typeface="+mj-lt"/>
              </a:rPr>
              <a:t>é muito importante</a:t>
            </a:r>
            <a:r>
              <a:rPr lang="pt-BR" sz="3600" b="1" i="1" dirty="0" smtClean="0">
                <a:latin typeface="+mj-lt"/>
              </a:rPr>
              <a:t>.:/ Vem!</a:t>
            </a:r>
            <a:endParaRPr lang="pt-BR" sz="3600" dirty="0" smtClean="0">
              <a:latin typeface="+mj-lt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76200"/>
            <a:ext cx="9144000" cy="46166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91440" tIns="45720" rIns="91440" bIns="45720" rtlCol="0">
            <a:spAutoFit/>
          </a:bodyPr>
          <a:lstStyle/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sz="2400" b="1" dirty="0" smtClean="0">
                <a:ln w="3175">
                  <a:solidFill>
                    <a:schemeClr val="tx1"/>
                  </a:solidFill>
                  <a:prstDash val="solid"/>
                </a:ln>
                <a:effectLst>
                  <a:outerShdw dist="50800" dir="8400000" algn="tr" rotWithShape="0">
                    <a:prstClr val="black"/>
                  </a:outerShdw>
                </a:effectLst>
              </a:rPr>
              <a:t>434 HPD-2 - Momento novo</a:t>
            </a:r>
            <a:endParaRPr lang="pt-BR" sz="2400" b="1" dirty="0">
              <a:ln w="3175">
                <a:solidFill>
                  <a:schemeClr val="tx1"/>
                </a:solidFill>
                <a:prstDash val="solid"/>
              </a:ln>
              <a:effectLst>
                <a:outerShdw dist="50800" dir="8400000" algn="tr" rotWithShape="0">
                  <a:prstClr val="black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350088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25"/>
          <p:cNvSpPr txBox="1">
            <a:spLocks noChangeArrowheads="1"/>
          </p:cNvSpPr>
          <p:nvPr/>
        </p:nvSpPr>
        <p:spPr bwMode="auto">
          <a:xfrm>
            <a:off x="240401" y="836712"/>
            <a:ext cx="8751199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3600" dirty="0" smtClean="0">
                <a:latin typeface="+mj-lt"/>
              </a:rPr>
              <a:t>Não </a:t>
            </a:r>
            <a:r>
              <a:rPr lang="pt-BR" sz="3600" dirty="0">
                <a:latin typeface="+mj-lt"/>
              </a:rPr>
              <a:t>é possível crer que tudo é fácil. </a:t>
            </a:r>
            <a:endParaRPr lang="pt-BR" sz="3600" dirty="0" smtClean="0">
              <a:latin typeface="+mj-lt"/>
            </a:endParaRPr>
          </a:p>
          <a:p>
            <a:r>
              <a:rPr lang="pt-BR" sz="3600" dirty="0" smtClean="0">
                <a:latin typeface="+mj-lt"/>
              </a:rPr>
              <a:t>Há </a:t>
            </a:r>
            <a:r>
              <a:rPr lang="pt-BR" sz="3600" dirty="0">
                <a:latin typeface="+mj-lt"/>
              </a:rPr>
              <a:t>muita força que produz a morte, </a:t>
            </a:r>
            <a:endParaRPr lang="pt-BR" sz="3600" dirty="0" smtClean="0">
              <a:latin typeface="+mj-lt"/>
            </a:endParaRPr>
          </a:p>
          <a:p>
            <a:r>
              <a:rPr lang="pt-BR" sz="3600" dirty="0" smtClean="0">
                <a:latin typeface="+mj-lt"/>
              </a:rPr>
              <a:t>gerando </a:t>
            </a:r>
            <a:r>
              <a:rPr lang="pt-BR" sz="3600" dirty="0">
                <a:latin typeface="+mj-lt"/>
              </a:rPr>
              <a:t>dor, tristeza e desolação. </a:t>
            </a:r>
            <a:endParaRPr lang="pt-BR" sz="3600" dirty="0" smtClean="0">
              <a:latin typeface="+mj-lt"/>
            </a:endParaRPr>
          </a:p>
          <a:p>
            <a:r>
              <a:rPr lang="pt-BR" sz="3600" dirty="0" smtClean="0">
                <a:latin typeface="+mj-lt"/>
              </a:rPr>
              <a:t>É </a:t>
            </a:r>
            <a:r>
              <a:rPr lang="pt-BR" sz="3600" dirty="0">
                <a:latin typeface="+mj-lt"/>
              </a:rPr>
              <a:t>necessário unir o cordão</a:t>
            </a:r>
            <a:r>
              <a:rPr lang="pt-BR" sz="3600" dirty="0" smtClean="0">
                <a:latin typeface="+mj-lt"/>
              </a:rPr>
              <a:t>.</a:t>
            </a:r>
          </a:p>
          <a:p>
            <a:endParaRPr lang="pt-BR" sz="3600" dirty="0" smtClean="0">
              <a:latin typeface="+mj-lt"/>
            </a:endParaRPr>
          </a:p>
          <a:p>
            <a:r>
              <a:rPr lang="pt-BR" sz="3600" b="1" i="1" dirty="0">
                <a:latin typeface="+mj-lt"/>
              </a:rPr>
              <a:t>/: Por isso vem! </a:t>
            </a:r>
          </a:p>
          <a:p>
            <a:r>
              <a:rPr lang="pt-BR" sz="3600" b="1" i="1" dirty="0">
                <a:latin typeface="+mj-lt"/>
              </a:rPr>
              <a:t>    Entra na roda com a gente, também </a:t>
            </a:r>
          </a:p>
          <a:p>
            <a:r>
              <a:rPr lang="pt-BR" sz="3600" b="1" i="1" dirty="0">
                <a:latin typeface="+mj-lt"/>
              </a:rPr>
              <a:t>    você é muito importante.:/ Vem</a:t>
            </a:r>
            <a:r>
              <a:rPr lang="pt-BR" sz="3600" b="1" i="1" dirty="0" smtClean="0">
                <a:latin typeface="+mj-lt"/>
              </a:rPr>
              <a:t>!</a:t>
            </a:r>
            <a:endParaRPr lang="pt-BR" sz="36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943365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25"/>
          <p:cNvSpPr txBox="1">
            <a:spLocks noChangeArrowheads="1"/>
          </p:cNvSpPr>
          <p:nvPr/>
        </p:nvSpPr>
        <p:spPr bwMode="auto">
          <a:xfrm>
            <a:off x="395536" y="836712"/>
            <a:ext cx="859606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3600" dirty="0" smtClean="0">
                <a:latin typeface="+mj-lt"/>
              </a:rPr>
              <a:t>A </a:t>
            </a:r>
            <a:r>
              <a:rPr lang="pt-BR" sz="3600" dirty="0">
                <a:latin typeface="+mj-lt"/>
              </a:rPr>
              <a:t>força que hoje faz brotar a </a:t>
            </a:r>
            <a:r>
              <a:rPr lang="pt-BR" sz="3600" dirty="0" smtClean="0">
                <a:latin typeface="+mj-lt"/>
              </a:rPr>
              <a:t>vida</a:t>
            </a:r>
          </a:p>
          <a:p>
            <a:r>
              <a:rPr lang="pt-BR" sz="3600" dirty="0" smtClean="0">
                <a:latin typeface="+mj-lt"/>
              </a:rPr>
              <a:t>atua </a:t>
            </a:r>
            <a:r>
              <a:rPr lang="pt-BR" sz="3600" dirty="0">
                <a:latin typeface="+mj-lt"/>
              </a:rPr>
              <a:t>em nós pela sua graça. </a:t>
            </a:r>
            <a:endParaRPr lang="pt-BR" sz="3600" dirty="0" smtClean="0">
              <a:latin typeface="+mj-lt"/>
            </a:endParaRPr>
          </a:p>
          <a:p>
            <a:r>
              <a:rPr lang="pt-BR" sz="3600" dirty="0" smtClean="0">
                <a:latin typeface="+mj-lt"/>
              </a:rPr>
              <a:t>É </a:t>
            </a:r>
            <a:r>
              <a:rPr lang="pt-BR" sz="3600" dirty="0">
                <a:latin typeface="+mj-lt"/>
              </a:rPr>
              <a:t>Deus quem nos convida pra trabalhar, </a:t>
            </a:r>
            <a:endParaRPr lang="pt-BR" sz="3600" dirty="0" smtClean="0">
              <a:latin typeface="+mj-lt"/>
            </a:endParaRPr>
          </a:p>
          <a:p>
            <a:r>
              <a:rPr lang="pt-BR" sz="3600" dirty="0" smtClean="0">
                <a:latin typeface="+mj-lt"/>
              </a:rPr>
              <a:t>o </a:t>
            </a:r>
            <a:r>
              <a:rPr lang="pt-BR" sz="3600" dirty="0">
                <a:latin typeface="+mj-lt"/>
              </a:rPr>
              <a:t>amor repartir e as forças juntar</a:t>
            </a:r>
            <a:r>
              <a:rPr lang="pt-BR" sz="3600" dirty="0" smtClean="0">
                <a:latin typeface="+mj-lt"/>
              </a:rPr>
              <a:t>.</a:t>
            </a:r>
          </a:p>
          <a:p>
            <a:endParaRPr lang="pt-BR" sz="3600" dirty="0">
              <a:latin typeface="+mj-lt"/>
              <a:cs typeface="Times New Roman" pitchFamily="18" charset="0"/>
            </a:endParaRPr>
          </a:p>
          <a:p>
            <a:r>
              <a:rPr lang="pt-BR" sz="3600" b="1" i="1" dirty="0">
                <a:latin typeface="+mj-lt"/>
              </a:rPr>
              <a:t>/: Por isso vem! </a:t>
            </a:r>
          </a:p>
          <a:p>
            <a:r>
              <a:rPr lang="pt-BR" sz="3600" b="1" i="1" dirty="0">
                <a:latin typeface="+mj-lt"/>
              </a:rPr>
              <a:t>    Entra na roda com a gente, também </a:t>
            </a:r>
          </a:p>
          <a:p>
            <a:r>
              <a:rPr lang="pt-BR" sz="3600" b="1" i="1" dirty="0">
                <a:latin typeface="+mj-lt"/>
              </a:rPr>
              <a:t>    você é muito importante.:/ Vem</a:t>
            </a:r>
            <a:r>
              <a:rPr lang="pt-BR" sz="3600" b="1" i="1" dirty="0" smtClean="0">
                <a:latin typeface="+mj-lt"/>
              </a:rPr>
              <a:t>!</a:t>
            </a:r>
            <a:endParaRPr lang="pt-BR" sz="36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2973315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609600"/>
            <a:ext cx="9144000" cy="923330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r>
              <a:rPr lang="pt-BR" sz="5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SAUDAÇÃO DE BOAS VINDAS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676400"/>
            <a:ext cx="65024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29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457200"/>
            <a:ext cx="9144000" cy="923330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pt-BR" sz="5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CONVITE A ADORAÇÃO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406688"/>
            <a:ext cx="81915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35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58200" cy="6172200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Oficiante</a:t>
            </a:r>
            <a:r>
              <a:rPr lang="pt-BR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</a:t>
            </a: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agradecer e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adorar a </a:t>
            </a: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Deus.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Líder 3: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</a:t>
            </a: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que belo dia para nos reunirmos na casa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	Deus</a:t>
            </a: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Todas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Nós </a:t>
            </a:r>
            <a:r>
              <a:rPr lang="pt-BR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sentimos a presença do Senhor! </a:t>
            </a:r>
          </a:p>
        </p:txBody>
      </p:sp>
    </p:spTree>
    <p:extLst>
      <p:ext uri="{BB962C8B-B14F-4D97-AF65-F5344CB8AC3E}">
        <p14:creationId xmlns:p14="http://schemas.microsoft.com/office/powerpoint/2010/main" val="347542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3857" y="152400"/>
            <a:ext cx="8499143" cy="6705600"/>
          </a:xfrm>
        </p:spPr>
        <p:txBody>
          <a:bodyPr>
            <a:normAutofit fontScale="90000"/>
          </a:bodyPr>
          <a:lstStyle/>
          <a:p>
            <a:pPr algn="l"/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Líder 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2: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</a:t>
            </a: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meio do sofrimento e da aflição,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Todas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Nós </a:t>
            </a:r>
            <a:r>
              <a:rPr lang="pt-B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experimentamos a presença do Espírito Santo! </a:t>
            </a:r>
            <a: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Líder 1: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</a:t>
            </a: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todas as coisas, damos graças!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Todas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Obrigada </a:t>
            </a:r>
            <a:r>
              <a:rPr lang="pt-B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pelo presente perfeito, Jesus Cristo, </a:t>
            </a:r>
            <a:r>
              <a:rPr lang="pt-B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nosso Redentor</a:t>
            </a:r>
            <a:r>
              <a:rPr lang="pt-B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br>
              <a:rPr lang="pt-B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508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162342"/>
            <a:ext cx="9144000" cy="2123658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r>
              <a:rPr lang="pt-BR" sz="4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VOZES DE MULHERES QUE PROCURAM POR JUSTIÇA ECONÔMICA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71929" y="2464237"/>
            <a:ext cx="2523671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3600" b="1" dirty="0"/>
              <a:t>Mulher 1:</a:t>
            </a:r>
            <a:r>
              <a:rPr lang="pt-BR" sz="3600" dirty="0"/>
              <a:t> </a:t>
            </a:r>
            <a:endParaRPr lang="pt-BR" sz="3600" dirty="0" smtClean="0"/>
          </a:p>
          <a:p>
            <a:pPr algn="ctr">
              <a:spcAft>
                <a:spcPts val="3000"/>
              </a:spcAft>
            </a:pPr>
            <a:r>
              <a:rPr lang="pt-BR" sz="3600" dirty="0" err="1" smtClean="0"/>
              <a:t>Merlyn</a:t>
            </a:r>
            <a:r>
              <a:rPr lang="pt-BR" sz="3600" dirty="0" smtClean="0"/>
              <a:t> de </a:t>
            </a:r>
            <a:r>
              <a:rPr lang="pt-BR" sz="3600" dirty="0" err="1" smtClean="0"/>
              <a:t>Mindanao</a:t>
            </a:r>
            <a:r>
              <a:rPr lang="pt-BR" sz="3600" dirty="0"/>
              <a:t> </a:t>
            </a:r>
            <a:r>
              <a:rPr lang="pt-BR" sz="3600" dirty="0" smtClean="0"/>
              <a:t>- uma ilha no sul das Filipinas.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667000"/>
            <a:ext cx="5334000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7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162342"/>
            <a:ext cx="9144000" cy="1323439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r>
              <a:rPr lang="pt-BR" sz="40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VOZES DE MULHERES QUE PROCURAM POR JUSTIÇA ECONÔMICA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42900" y="1549488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3600" b="1" dirty="0" smtClean="0"/>
              <a:t>Mulher </a:t>
            </a:r>
            <a:r>
              <a:rPr lang="pt-BR" sz="3600" b="1" dirty="0"/>
              <a:t>2:</a:t>
            </a:r>
            <a:r>
              <a:rPr lang="pt-BR" sz="3600" dirty="0"/>
              <a:t> </a:t>
            </a:r>
            <a:r>
              <a:rPr lang="pt-BR" sz="3600" dirty="0" smtClean="0"/>
              <a:t>Celia de Luzon Central.</a:t>
            </a:r>
            <a:endParaRPr lang="pt-BR" sz="36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32" y="2362200"/>
            <a:ext cx="7827736" cy="4201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0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162342"/>
            <a:ext cx="9144000" cy="2123658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r>
              <a:rPr lang="pt-BR" sz="4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VOZES DE MULHERES QUE PROCURAM POR JUSTIÇA ECONÔMICA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953000" y="2464237"/>
            <a:ext cx="4191000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0"/>
              </a:spcAft>
            </a:pPr>
            <a:r>
              <a:rPr lang="pt-BR" sz="3600" b="1" dirty="0" smtClean="0"/>
              <a:t>Mulher </a:t>
            </a:r>
            <a:r>
              <a:rPr lang="pt-BR" sz="3600" b="1" dirty="0"/>
              <a:t>3:</a:t>
            </a:r>
            <a:r>
              <a:rPr lang="pt-BR" sz="3600" dirty="0"/>
              <a:t> </a:t>
            </a:r>
            <a:endParaRPr lang="pt-BR" sz="3600" dirty="0" smtClean="0"/>
          </a:p>
          <a:p>
            <a:pPr algn="ctr">
              <a:spcAft>
                <a:spcPts val="3000"/>
              </a:spcAft>
            </a:pPr>
            <a:r>
              <a:rPr lang="pt-BR" sz="3600" dirty="0" err="1" smtClean="0"/>
              <a:t>Editha</a:t>
            </a:r>
            <a:r>
              <a:rPr lang="pt-BR" sz="3600" dirty="0"/>
              <a:t> </a:t>
            </a:r>
            <a:r>
              <a:rPr lang="pt-BR" sz="3600" dirty="0" smtClean="0"/>
              <a:t>-</a:t>
            </a:r>
          </a:p>
          <a:p>
            <a:pPr algn="ctr">
              <a:spcAft>
                <a:spcPts val="3000"/>
              </a:spcAft>
            </a:pPr>
            <a:r>
              <a:rPr lang="pt-BR" sz="3600" dirty="0" smtClean="0"/>
              <a:t>de </a:t>
            </a:r>
            <a:r>
              <a:rPr lang="pt-BR" sz="3600" dirty="0" err="1"/>
              <a:t>Ormoc</a:t>
            </a:r>
            <a:r>
              <a:rPr lang="pt-BR" sz="3600" dirty="0"/>
              <a:t> </a:t>
            </a:r>
            <a:endParaRPr lang="pt-BR" sz="3600" dirty="0" smtClean="0"/>
          </a:p>
          <a:p>
            <a:pPr algn="ctr">
              <a:spcAft>
                <a:spcPts val="3000"/>
              </a:spcAft>
            </a:pPr>
            <a:r>
              <a:rPr lang="pt-BR" sz="3600" dirty="0" smtClean="0"/>
              <a:t>Região </a:t>
            </a:r>
            <a:r>
              <a:rPr lang="pt-BR" sz="3600" dirty="0"/>
              <a:t>central das </a:t>
            </a:r>
            <a:r>
              <a:rPr lang="pt-BR" sz="3600" dirty="0" smtClean="0"/>
              <a:t>Filipinas</a:t>
            </a:r>
            <a:r>
              <a:rPr lang="pt-BR" sz="3600" dirty="0"/>
              <a:t>.</a:t>
            </a:r>
            <a:endParaRPr lang="pt-BR" sz="36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94" y="2338879"/>
            <a:ext cx="42672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3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830997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pt-BR" sz="48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CONFISSÃO DE CULPA</a:t>
            </a:r>
            <a:endParaRPr lang="pt-BR" sz="4800" b="1" dirty="0">
              <a:ln w="3175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50800" dir="8400000" algn="tr" rotWithShape="0">
                  <a:prstClr val="black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04800" y="762000"/>
            <a:ext cx="8763000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b="1" dirty="0" smtClean="0">
                <a:solidFill>
                  <a:srgbClr val="FF0000"/>
                </a:solidFill>
              </a:rPr>
              <a:t>Oficiante:</a:t>
            </a:r>
            <a:endParaRPr lang="pt-BR" dirty="0">
              <a:solidFill>
                <a:srgbClr val="FF0000"/>
              </a:solidFill>
            </a:endParaRPr>
          </a:p>
          <a:p>
            <a:pPr>
              <a:spcAft>
                <a:spcPts val="1800"/>
              </a:spcAft>
            </a:pPr>
            <a:r>
              <a:rPr lang="pt-BR" sz="2800" dirty="0" smtClean="0"/>
              <a:t>Nós </a:t>
            </a:r>
            <a:r>
              <a:rPr lang="pt-BR" sz="2800" dirty="0"/>
              <a:t>agora confessamos a Deus nossas faltas. </a:t>
            </a:r>
          </a:p>
          <a:p>
            <a:pPr>
              <a:spcAft>
                <a:spcPts val="1800"/>
              </a:spcAft>
            </a:pPr>
            <a:r>
              <a:rPr lang="pt-BR" b="1" dirty="0">
                <a:solidFill>
                  <a:srgbClr val="FF0000"/>
                </a:solidFill>
              </a:rPr>
              <a:t>Líder 2:</a:t>
            </a:r>
            <a:r>
              <a:rPr lang="pt-BR" dirty="0">
                <a:solidFill>
                  <a:srgbClr val="FF0000"/>
                </a:solidFill>
              </a:rPr>
              <a:t> </a:t>
            </a:r>
            <a:endParaRPr lang="pt-BR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2800" dirty="0" smtClean="0"/>
              <a:t>Nosso </a:t>
            </a:r>
            <a:r>
              <a:rPr lang="pt-BR" sz="2800" dirty="0"/>
              <a:t>Deus, as histórias de nossas irmãs nos lembram que necessitamos da tua graça. Temos usado a desculpa de que somos apenas uma voz entre muitas. </a:t>
            </a:r>
          </a:p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b="1" dirty="0">
                <a:solidFill>
                  <a:srgbClr val="FF0000"/>
                </a:solidFill>
              </a:rPr>
              <a:t>:</a:t>
            </a:r>
            <a:r>
              <a:rPr lang="pt-BR" sz="2400" dirty="0">
                <a:solidFill>
                  <a:srgbClr val="FF0000"/>
                </a:solidFill>
              </a:rPr>
              <a:t> </a:t>
            </a:r>
            <a:endParaRPr lang="pt-BR" sz="2400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4400" dirty="0" smtClean="0"/>
              <a:t>O </a:t>
            </a:r>
            <a:r>
              <a:rPr lang="pt-BR" sz="4400" dirty="0"/>
              <a:t>Senhor Deus ouviu o grito do seu povo pela paz; </a:t>
            </a:r>
          </a:p>
        </p:txBody>
      </p:sp>
    </p:spTree>
    <p:extLst>
      <p:ext uri="{BB962C8B-B14F-4D97-AF65-F5344CB8AC3E}">
        <p14:creationId xmlns:p14="http://schemas.microsoft.com/office/powerpoint/2010/main" val="207334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28600" y="838200"/>
            <a:ext cx="89154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b="1" dirty="0" smtClean="0">
                <a:solidFill>
                  <a:srgbClr val="FF0000"/>
                </a:solidFill>
              </a:rPr>
              <a:t>Líder </a:t>
            </a:r>
            <a:r>
              <a:rPr lang="pt-BR" b="1" dirty="0">
                <a:solidFill>
                  <a:srgbClr val="FF0000"/>
                </a:solidFill>
              </a:rPr>
              <a:t>1:</a:t>
            </a:r>
            <a:r>
              <a:rPr lang="pt-BR" dirty="0">
                <a:solidFill>
                  <a:srgbClr val="FF0000"/>
                </a:solidFill>
              </a:rPr>
              <a:t> </a:t>
            </a:r>
            <a:endParaRPr lang="pt-BR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200" dirty="0" smtClean="0"/>
              <a:t>Mas </a:t>
            </a:r>
            <a:r>
              <a:rPr lang="pt-BR" sz="3200" dirty="0"/>
              <a:t>temos usado a desculpa de que precisamos de um exército forte para proteger os nossos interesses</a:t>
            </a:r>
            <a:r>
              <a:rPr lang="pt-BR" sz="3200" dirty="0" smtClean="0"/>
              <a:t>.</a:t>
            </a:r>
          </a:p>
          <a:p>
            <a:pPr>
              <a:spcAft>
                <a:spcPts val="1800"/>
              </a:spcAft>
            </a:pPr>
            <a:endParaRPr lang="pt-BR" sz="3200" dirty="0"/>
          </a:p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b="1" dirty="0">
                <a:solidFill>
                  <a:srgbClr val="FF0000"/>
                </a:solidFill>
              </a:rPr>
              <a:t>:</a:t>
            </a:r>
            <a:r>
              <a:rPr lang="pt-BR" sz="2400" dirty="0">
                <a:solidFill>
                  <a:srgbClr val="FF0000"/>
                </a:solidFill>
              </a:rPr>
              <a:t> </a:t>
            </a:r>
            <a:endParaRPr lang="pt-BR" sz="2400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4400" dirty="0" smtClean="0"/>
              <a:t>O </a:t>
            </a:r>
            <a:r>
              <a:rPr lang="pt-BR" sz="4400" dirty="0"/>
              <a:t>Senhor Deus ouviu o grito do seu povo para proteger a terra; </a:t>
            </a:r>
          </a:p>
        </p:txBody>
      </p:sp>
    </p:spTree>
    <p:extLst>
      <p:ext uri="{BB962C8B-B14F-4D97-AF65-F5344CB8AC3E}">
        <p14:creationId xmlns:p14="http://schemas.microsoft.com/office/powerpoint/2010/main" val="405388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543635" y="838200"/>
            <a:ext cx="859809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b="1" dirty="0" smtClean="0">
                <a:solidFill>
                  <a:srgbClr val="FF0000"/>
                </a:solidFill>
              </a:rPr>
              <a:t>Líder </a:t>
            </a:r>
            <a:r>
              <a:rPr lang="pt-BR" b="1" dirty="0">
                <a:solidFill>
                  <a:srgbClr val="FF0000"/>
                </a:solidFill>
              </a:rPr>
              <a:t>3:</a:t>
            </a:r>
            <a:r>
              <a:rPr lang="pt-BR" dirty="0">
                <a:solidFill>
                  <a:srgbClr val="FF0000"/>
                </a:solidFill>
              </a:rPr>
              <a:t> </a:t>
            </a:r>
            <a:endParaRPr lang="pt-BR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200" dirty="0" smtClean="0"/>
              <a:t>Mas </a:t>
            </a:r>
            <a:r>
              <a:rPr lang="pt-BR" sz="3200" dirty="0"/>
              <a:t>nós usamos a desculpa de que a ciência vai encontrar uma solução para salvar o planeta. </a:t>
            </a:r>
            <a:endParaRPr lang="pt-BR" sz="3200" dirty="0" smtClean="0"/>
          </a:p>
          <a:p>
            <a:pPr>
              <a:spcAft>
                <a:spcPts val="1800"/>
              </a:spcAft>
            </a:pPr>
            <a:endParaRPr lang="pt-BR" sz="3200" dirty="0"/>
          </a:p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Todas:</a:t>
            </a:r>
          </a:p>
          <a:p>
            <a:pPr algn="just">
              <a:spcAft>
                <a:spcPts val="1800"/>
              </a:spcAft>
            </a:pPr>
            <a:r>
              <a:rPr lang="pt-BR" sz="4400" dirty="0" smtClean="0"/>
              <a:t>O Senhor Deus ouviu o grito do seu povo para a reconciliação;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310307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70681" y="685800"/>
            <a:ext cx="887331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b="1" dirty="0" smtClean="0">
                <a:solidFill>
                  <a:srgbClr val="FF0000"/>
                </a:solidFill>
              </a:rPr>
              <a:t>Líder </a:t>
            </a:r>
            <a:r>
              <a:rPr lang="pt-BR" b="1" dirty="0">
                <a:solidFill>
                  <a:srgbClr val="FF0000"/>
                </a:solidFill>
              </a:rPr>
              <a:t>1:</a:t>
            </a:r>
            <a:r>
              <a:rPr lang="pt-BR" dirty="0">
                <a:solidFill>
                  <a:srgbClr val="FF0000"/>
                </a:solidFill>
              </a:rPr>
              <a:t> </a:t>
            </a:r>
            <a:endParaRPr lang="pt-BR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200" dirty="0" smtClean="0"/>
              <a:t>Mas </a:t>
            </a:r>
            <a:r>
              <a:rPr lang="pt-BR" sz="3200" dirty="0"/>
              <a:t>nós temos usado a desculpa de que não conhecemos aqueles que são de outras raças e culturas. </a:t>
            </a:r>
            <a:endParaRPr lang="pt-BR" sz="3200" dirty="0" smtClean="0"/>
          </a:p>
          <a:p>
            <a:pPr>
              <a:spcAft>
                <a:spcPts val="1800"/>
              </a:spcAft>
            </a:pPr>
            <a:endParaRPr lang="pt-BR" sz="3200" dirty="0"/>
          </a:p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b="1" dirty="0">
                <a:solidFill>
                  <a:srgbClr val="FF0000"/>
                </a:solidFill>
              </a:rPr>
              <a:t>:</a:t>
            </a:r>
            <a:r>
              <a:rPr lang="pt-BR" sz="2400" dirty="0">
                <a:solidFill>
                  <a:srgbClr val="FF0000"/>
                </a:solidFill>
              </a:rPr>
              <a:t> </a:t>
            </a:r>
            <a:endParaRPr lang="pt-BR" sz="2400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4400" dirty="0" smtClean="0"/>
              <a:t>Senhor </a:t>
            </a:r>
            <a:r>
              <a:rPr lang="pt-BR" sz="4400" dirty="0"/>
              <a:t>Deus, tu nos disseste para ajudar os pobres e os sem-teto; </a:t>
            </a:r>
          </a:p>
        </p:txBody>
      </p:sp>
    </p:spTree>
    <p:extLst>
      <p:ext uri="{BB962C8B-B14F-4D97-AF65-F5344CB8AC3E}">
        <p14:creationId xmlns:p14="http://schemas.microsoft.com/office/powerpoint/2010/main" val="97382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04800" y="15922"/>
            <a:ext cx="8838062" cy="694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b="1" dirty="0">
                <a:solidFill>
                  <a:srgbClr val="FF0000"/>
                </a:solidFill>
              </a:rPr>
              <a:t>Líder 2:</a:t>
            </a:r>
            <a:r>
              <a:rPr lang="pt-BR" dirty="0">
                <a:solidFill>
                  <a:srgbClr val="FF0000"/>
                </a:solidFill>
              </a:rPr>
              <a:t> </a:t>
            </a:r>
            <a:endParaRPr lang="pt-BR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2800" dirty="0" smtClean="0"/>
              <a:t>Mas </a:t>
            </a:r>
            <a:r>
              <a:rPr lang="pt-BR" sz="2800" dirty="0"/>
              <a:t>nós temos usado a desculpa de que a ajuda será utilizada indevidamente. </a:t>
            </a:r>
            <a:endParaRPr lang="pt-BR" sz="2800" b="1" dirty="0" smtClean="0"/>
          </a:p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b="1" dirty="0">
                <a:solidFill>
                  <a:srgbClr val="FF0000"/>
                </a:solidFill>
              </a:rPr>
              <a:t>:</a:t>
            </a:r>
            <a:r>
              <a:rPr lang="pt-BR" sz="2400" dirty="0">
                <a:solidFill>
                  <a:srgbClr val="FF0000"/>
                </a:solidFill>
              </a:rPr>
              <a:t> </a:t>
            </a:r>
            <a:endParaRPr lang="pt-BR" sz="2400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600" dirty="0" smtClean="0"/>
              <a:t>Senhor</a:t>
            </a:r>
            <a:r>
              <a:rPr lang="pt-BR" sz="3600" dirty="0"/>
              <a:t>, nós esgotamos nossas simples desculpas e agora devemos enfrentar o nosso próprio pecado. Somos responsáveis por não agir em favor dos gritos do teu povo. Nós precisamos responder ao teu apelo por justiça. Perdoa-nos, ó Deus, e nos liberta. Inspira e move-nos para ação. Em nome de Jesus. Amém. </a:t>
            </a:r>
          </a:p>
        </p:txBody>
      </p:sp>
    </p:spTree>
    <p:extLst>
      <p:ext uri="{BB962C8B-B14F-4D97-AF65-F5344CB8AC3E}">
        <p14:creationId xmlns:p14="http://schemas.microsoft.com/office/powerpoint/2010/main" val="288006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399365"/>
            <a:ext cx="9144000" cy="923330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pt-BR" sz="5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DECLARAÇÃO DE PERDÃO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6096000" cy="424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756" y="3429000"/>
            <a:ext cx="4731244" cy="3433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54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25"/>
          <p:cNvSpPr txBox="1">
            <a:spLocks noChangeArrowheads="1"/>
          </p:cNvSpPr>
          <p:nvPr/>
        </p:nvSpPr>
        <p:spPr bwMode="auto">
          <a:xfrm>
            <a:off x="152400" y="990600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Vamos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nós trabalhar, somos servas de Deus,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nosso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Mestre seguir no caminho dos céus;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e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no seu bom conselho o vigor renovar,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diligentes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fazendo o que Cristo ordenar.</a:t>
            </a:r>
          </a:p>
        </p:txBody>
      </p:sp>
      <p:sp>
        <p:nvSpPr>
          <p:cNvPr id="3" name="CaixaDeTexto 25"/>
          <p:cNvSpPr txBox="1">
            <a:spLocks noChangeArrowheads="1"/>
          </p:cNvSpPr>
          <p:nvPr/>
        </p:nvSpPr>
        <p:spPr bwMode="auto">
          <a:xfrm>
            <a:off x="0" y="76200"/>
            <a:ext cx="9144000" cy="46166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91440" tIns="45720" rIns="91440" bIns="45720" rtlCol="0">
            <a:spAutoFit/>
          </a:bodyPr>
          <a:lstStyle>
            <a:defPPr>
              <a:defRPr lang="en-US"/>
            </a:defPPr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54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defRPr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r"/>
            <a:r>
              <a:rPr lang="pt-BR" sz="2400" dirty="0" smtClean="0"/>
              <a:t>184 HPD-1 - Vamos </a:t>
            </a:r>
            <a:r>
              <a:rPr lang="pt-BR" sz="2400" dirty="0" smtClean="0"/>
              <a:t>nós </a:t>
            </a:r>
            <a:r>
              <a:rPr lang="pt-BR" sz="2400" dirty="0"/>
              <a:t>trabalhar</a:t>
            </a:r>
          </a:p>
        </p:txBody>
      </p:sp>
      <p:sp>
        <p:nvSpPr>
          <p:cNvPr id="4" name="CaixaDeTexto 25"/>
          <p:cNvSpPr txBox="1">
            <a:spLocks noChangeArrowheads="1"/>
          </p:cNvSpPr>
          <p:nvPr/>
        </p:nvSpPr>
        <p:spPr bwMode="auto">
          <a:xfrm>
            <a:off x="640443" y="3657600"/>
            <a:ext cx="816791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hangingPunct="0"/>
            <a:r>
              <a:rPr lang="pt-BR" sz="3600" b="1" i="1" dirty="0" smtClean="0">
                <a:latin typeface="+mn-lt"/>
                <a:cs typeface="Times New Roman" pitchFamily="18" charset="0"/>
              </a:rPr>
              <a:t>No labor, com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fervor,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a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servir a Jesus,</a:t>
            </a:r>
          </a:p>
          <a:p>
            <a:pPr algn="r" hangingPunct="0"/>
            <a:r>
              <a:rPr lang="pt-BR" sz="3600" b="1" i="1" dirty="0" smtClean="0">
                <a:latin typeface="+mn-lt"/>
                <a:cs typeface="Times New Roman" pitchFamily="18" charset="0"/>
              </a:rPr>
              <a:t>com firmeza e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fé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e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com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oração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até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que volte o bom Senhor.</a:t>
            </a:r>
            <a:endParaRPr lang="pt-BR" sz="3600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2426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25"/>
          <p:cNvSpPr txBox="1">
            <a:spLocks noChangeArrowheads="1"/>
          </p:cNvSpPr>
          <p:nvPr/>
        </p:nvSpPr>
        <p:spPr bwMode="auto">
          <a:xfrm>
            <a:off x="0" y="76200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hangingPunct="0"/>
            <a:r>
              <a:rPr lang="pt-BR" sz="3600" dirty="0" smtClean="0">
                <a:latin typeface="+mj-lt"/>
                <a:cs typeface="Times New Roman" pitchFamily="18" charset="0"/>
              </a:rPr>
              <a:t>Vamos </a:t>
            </a:r>
            <a:r>
              <a:rPr lang="pt-BR" sz="3600" dirty="0" smtClean="0">
                <a:latin typeface="+mj-lt"/>
                <a:cs typeface="Times New Roman" pitchFamily="18" charset="0"/>
              </a:rPr>
              <a:t>nós trabalhar e os famintos fartar;</a:t>
            </a:r>
          </a:p>
          <a:p>
            <a:pPr hangingPunct="0"/>
            <a:r>
              <a:rPr lang="pt-BR" sz="3600" dirty="0" smtClean="0">
                <a:latin typeface="+mj-lt"/>
                <a:cs typeface="Times New Roman" pitchFamily="18" charset="0"/>
              </a:rPr>
              <a:t>para </a:t>
            </a:r>
            <a:r>
              <a:rPr lang="pt-BR" sz="3600" dirty="0" smtClean="0">
                <a:latin typeface="+mj-lt"/>
                <a:cs typeface="Times New Roman" pitchFamily="18" charset="0"/>
              </a:rPr>
              <a:t>a fonte os sedentos depressa levar!</a:t>
            </a:r>
          </a:p>
          <a:p>
            <a:pPr hangingPunct="0"/>
            <a:r>
              <a:rPr lang="pt-BR" sz="3600" dirty="0" smtClean="0">
                <a:latin typeface="+mj-lt"/>
                <a:cs typeface="Times New Roman" pitchFamily="18" charset="0"/>
              </a:rPr>
              <a:t>Só </a:t>
            </a:r>
            <a:r>
              <a:rPr lang="pt-BR" sz="3600" dirty="0" smtClean="0">
                <a:latin typeface="+mj-lt"/>
                <a:cs typeface="Times New Roman" pitchFamily="18" charset="0"/>
              </a:rPr>
              <a:t>na cruz do Senhor nossa glória será,</a:t>
            </a:r>
          </a:p>
          <a:p>
            <a:pPr hangingPunct="0"/>
            <a:r>
              <a:rPr lang="pt-BR" sz="3600" dirty="0" smtClean="0">
                <a:latin typeface="+mj-lt"/>
                <a:cs typeface="Times New Roman" pitchFamily="18" charset="0"/>
              </a:rPr>
              <a:t>pois </a:t>
            </a:r>
            <a:r>
              <a:rPr lang="pt-BR" sz="3600" dirty="0" smtClean="0">
                <a:latin typeface="+mj-lt"/>
                <a:cs typeface="Times New Roman" pitchFamily="18" charset="0"/>
              </a:rPr>
              <a:t>Jesus salvação por seu sangue nos dá!</a:t>
            </a:r>
            <a:endParaRPr lang="pt-BR" sz="3600" dirty="0">
              <a:latin typeface="+mj-lt"/>
              <a:cs typeface="Times New Roman" pitchFamily="18" charset="0"/>
            </a:endParaRPr>
          </a:p>
        </p:txBody>
      </p:sp>
      <p:sp>
        <p:nvSpPr>
          <p:cNvPr id="3" name="CaixaDeTexto 25"/>
          <p:cNvSpPr txBox="1">
            <a:spLocks noChangeArrowheads="1"/>
          </p:cNvSpPr>
          <p:nvPr/>
        </p:nvSpPr>
        <p:spPr bwMode="auto">
          <a:xfrm>
            <a:off x="1143000" y="3573016"/>
            <a:ext cx="78486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hangingPunct="0"/>
            <a:r>
              <a:rPr lang="pt-BR" sz="3600" b="1" i="1" dirty="0" smtClean="0">
                <a:latin typeface="+mj-lt"/>
                <a:cs typeface="Times New Roman" pitchFamily="18" charset="0"/>
              </a:rPr>
              <a:t>No labor, com </a:t>
            </a:r>
            <a:r>
              <a:rPr lang="pt-BR" sz="3600" b="1" i="1" dirty="0" smtClean="0">
                <a:latin typeface="+mj-lt"/>
                <a:cs typeface="Times New Roman" pitchFamily="18" charset="0"/>
              </a:rPr>
              <a:t>fervor,</a:t>
            </a:r>
            <a:br>
              <a:rPr lang="pt-BR" sz="3600" b="1" i="1" dirty="0" smtClean="0">
                <a:latin typeface="+mj-lt"/>
                <a:cs typeface="Times New Roman" pitchFamily="18" charset="0"/>
              </a:rPr>
            </a:br>
            <a:r>
              <a:rPr lang="pt-BR" sz="3600" b="1" i="1" dirty="0" smtClean="0">
                <a:latin typeface="+mj-lt"/>
                <a:cs typeface="Times New Roman" pitchFamily="18" charset="0"/>
              </a:rPr>
              <a:t>a </a:t>
            </a:r>
            <a:r>
              <a:rPr lang="pt-BR" sz="3600" b="1" i="1" dirty="0" smtClean="0">
                <a:latin typeface="+mj-lt"/>
                <a:cs typeface="Times New Roman" pitchFamily="18" charset="0"/>
              </a:rPr>
              <a:t>servir a </a:t>
            </a:r>
            <a:r>
              <a:rPr lang="pt-BR" sz="3600" b="1" i="1" dirty="0" smtClean="0">
                <a:latin typeface="+mj-lt"/>
                <a:cs typeface="Times New Roman" pitchFamily="18" charset="0"/>
              </a:rPr>
              <a:t>Jesus,</a:t>
            </a:r>
            <a:br>
              <a:rPr lang="pt-BR" sz="3600" b="1" i="1" dirty="0" smtClean="0">
                <a:latin typeface="+mj-lt"/>
                <a:cs typeface="Times New Roman" pitchFamily="18" charset="0"/>
              </a:rPr>
            </a:br>
            <a:r>
              <a:rPr lang="pt-BR" sz="3600" b="1" i="1" dirty="0" smtClean="0">
                <a:latin typeface="+mj-lt"/>
                <a:cs typeface="Times New Roman" pitchFamily="18" charset="0"/>
              </a:rPr>
              <a:t>com </a:t>
            </a:r>
            <a:r>
              <a:rPr lang="pt-BR" sz="3600" b="1" i="1" dirty="0" smtClean="0">
                <a:latin typeface="+mj-lt"/>
                <a:cs typeface="Times New Roman" pitchFamily="18" charset="0"/>
              </a:rPr>
              <a:t>firmeza e </a:t>
            </a:r>
            <a:r>
              <a:rPr lang="pt-BR" sz="3600" b="1" i="1" dirty="0" smtClean="0">
                <a:latin typeface="+mj-lt"/>
                <a:cs typeface="Times New Roman" pitchFamily="18" charset="0"/>
              </a:rPr>
              <a:t>fé</a:t>
            </a:r>
            <a:br>
              <a:rPr lang="pt-BR" sz="3600" b="1" i="1" dirty="0" smtClean="0">
                <a:latin typeface="+mj-lt"/>
                <a:cs typeface="Times New Roman" pitchFamily="18" charset="0"/>
              </a:rPr>
            </a:br>
            <a:r>
              <a:rPr lang="pt-BR" sz="3600" b="1" i="1" dirty="0" smtClean="0">
                <a:latin typeface="+mj-lt"/>
                <a:cs typeface="Times New Roman" pitchFamily="18" charset="0"/>
              </a:rPr>
              <a:t>e </a:t>
            </a:r>
            <a:r>
              <a:rPr lang="pt-BR" sz="3600" b="1" i="1" dirty="0" smtClean="0">
                <a:latin typeface="+mj-lt"/>
                <a:cs typeface="Times New Roman" pitchFamily="18" charset="0"/>
              </a:rPr>
              <a:t>com </a:t>
            </a:r>
            <a:r>
              <a:rPr lang="pt-BR" sz="3600" b="1" i="1" dirty="0" smtClean="0">
                <a:latin typeface="+mj-lt"/>
                <a:cs typeface="Times New Roman" pitchFamily="18" charset="0"/>
              </a:rPr>
              <a:t>oração</a:t>
            </a:r>
            <a:br>
              <a:rPr lang="pt-BR" sz="3600" b="1" i="1" dirty="0" smtClean="0">
                <a:latin typeface="+mj-lt"/>
                <a:cs typeface="Times New Roman" pitchFamily="18" charset="0"/>
              </a:rPr>
            </a:br>
            <a:r>
              <a:rPr lang="pt-BR" sz="3600" b="1" i="1" dirty="0" smtClean="0">
                <a:latin typeface="+mj-lt"/>
                <a:cs typeface="Times New Roman" pitchFamily="18" charset="0"/>
              </a:rPr>
              <a:t>até </a:t>
            </a:r>
            <a:r>
              <a:rPr lang="pt-BR" sz="3600" b="1" i="1" dirty="0" smtClean="0">
                <a:latin typeface="+mj-lt"/>
                <a:cs typeface="Times New Roman" pitchFamily="18" charset="0"/>
              </a:rPr>
              <a:t>que volte o bom Senhor.</a:t>
            </a:r>
            <a:endParaRPr lang="pt-BR" sz="36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22757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25"/>
          <p:cNvSpPr txBox="1">
            <a:spLocks noChangeArrowheads="1"/>
          </p:cNvSpPr>
          <p:nvPr/>
        </p:nvSpPr>
        <p:spPr bwMode="auto">
          <a:xfrm>
            <a:off x="0" y="476672"/>
            <a:ext cx="9144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Vamos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nós trabalhar, aos perdidos dizer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que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de Deus hoje mesmo </a:t>
            </a:r>
            <a:br>
              <a:rPr lang="pt-BR" sz="3600" dirty="0" smtClean="0">
                <a:latin typeface="+mn-lt"/>
                <a:cs typeface="Times New Roman" pitchFamily="18" charset="0"/>
              </a:rPr>
            </a:br>
            <a:r>
              <a:rPr lang="pt-BR" sz="3600" dirty="0" smtClean="0">
                <a:latin typeface="+mn-lt"/>
                <a:cs typeface="Times New Roman" pitchFamily="18" charset="0"/>
              </a:rPr>
              <a:t>o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perdão podem ter.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Quem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buscar ao Senhor redimido será,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pois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Jesus salvação para sempre nos dá!</a:t>
            </a:r>
          </a:p>
        </p:txBody>
      </p:sp>
      <p:sp>
        <p:nvSpPr>
          <p:cNvPr id="3" name="CaixaDeTexto 25"/>
          <p:cNvSpPr txBox="1">
            <a:spLocks noChangeArrowheads="1"/>
          </p:cNvSpPr>
          <p:nvPr/>
        </p:nvSpPr>
        <p:spPr bwMode="auto">
          <a:xfrm>
            <a:off x="762000" y="3581400"/>
            <a:ext cx="8001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hangingPunct="0"/>
            <a:r>
              <a:rPr lang="pt-BR" sz="3600" b="1" i="1" dirty="0" smtClean="0">
                <a:latin typeface="+mn-lt"/>
                <a:cs typeface="Times New Roman" pitchFamily="18" charset="0"/>
              </a:rPr>
              <a:t>No labor, com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fervor,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a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servir a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Jesus,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com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firmeza e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fé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e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com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oração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até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que volte o bom Senhor.</a:t>
            </a:r>
            <a:endParaRPr lang="pt-BR" sz="3600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5465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25"/>
          <p:cNvSpPr txBox="1">
            <a:spLocks noChangeArrowheads="1"/>
          </p:cNvSpPr>
          <p:nvPr/>
        </p:nvSpPr>
        <p:spPr bwMode="auto">
          <a:xfrm>
            <a:off x="0" y="381000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Vamos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nós trabalhar, ajudadas por Deus,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que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a coroa da glória nos dá, lá nos céus.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A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mansão dos fiéis sempiterna será,</a:t>
            </a:r>
          </a:p>
          <a:p>
            <a:pPr hangingPunct="0"/>
            <a:r>
              <a:rPr lang="pt-BR" sz="3600" dirty="0" smtClean="0">
                <a:latin typeface="+mn-lt"/>
                <a:cs typeface="Times New Roman" pitchFamily="18" charset="0"/>
              </a:rPr>
              <a:t>pois </a:t>
            </a:r>
            <a:r>
              <a:rPr lang="pt-BR" sz="3600" dirty="0" smtClean="0">
                <a:latin typeface="+mn-lt"/>
                <a:cs typeface="Times New Roman" pitchFamily="18" charset="0"/>
              </a:rPr>
              <a:t>Jesus salvação graciosa nos dá!</a:t>
            </a:r>
            <a:endParaRPr lang="pt-BR" sz="3600" dirty="0">
              <a:latin typeface="+mn-lt"/>
              <a:cs typeface="Times New Roman" pitchFamily="18" charset="0"/>
            </a:endParaRPr>
          </a:p>
        </p:txBody>
      </p:sp>
      <p:sp>
        <p:nvSpPr>
          <p:cNvPr id="3" name="CaixaDeTexto 25"/>
          <p:cNvSpPr txBox="1">
            <a:spLocks noChangeArrowheads="1"/>
          </p:cNvSpPr>
          <p:nvPr/>
        </p:nvSpPr>
        <p:spPr bwMode="auto">
          <a:xfrm>
            <a:off x="685800" y="3573016"/>
            <a:ext cx="82296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hangingPunct="0"/>
            <a:r>
              <a:rPr lang="pt-BR" sz="3600" b="1" i="1" dirty="0" smtClean="0">
                <a:latin typeface="+mn-lt"/>
                <a:cs typeface="Times New Roman" pitchFamily="18" charset="0"/>
              </a:rPr>
              <a:t>No labor, com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fervor,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a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servir a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Jesus,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com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firmeza e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fé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e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com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oração</a:t>
            </a:r>
            <a:br>
              <a:rPr lang="pt-BR" sz="3600" b="1" i="1" dirty="0" smtClean="0">
                <a:latin typeface="+mn-lt"/>
                <a:cs typeface="Times New Roman" pitchFamily="18" charset="0"/>
              </a:rPr>
            </a:br>
            <a:r>
              <a:rPr lang="pt-BR" sz="3600" b="1" i="1" dirty="0" smtClean="0">
                <a:latin typeface="+mn-lt"/>
                <a:cs typeface="Times New Roman" pitchFamily="18" charset="0"/>
              </a:rPr>
              <a:t>até </a:t>
            </a:r>
            <a:r>
              <a:rPr lang="pt-BR" sz="3600" b="1" i="1" dirty="0" smtClean="0">
                <a:latin typeface="+mn-lt"/>
                <a:cs typeface="Times New Roman" pitchFamily="18" charset="0"/>
              </a:rPr>
              <a:t>que volte o bom Senhor.</a:t>
            </a:r>
            <a:endParaRPr lang="pt-BR" sz="3600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79392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39915" y="1322978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/>
              <a:t>Os trabalhadores da vinha</a:t>
            </a:r>
          </a:p>
          <a:p>
            <a:pPr algn="ctr"/>
            <a:r>
              <a:rPr lang="pt-BR" sz="3600" dirty="0" smtClean="0"/>
              <a:t>Mateus </a:t>
            </a:r>
            <a:r>
              <a:rPr lang="pt-BR" sz="3600" dirty="0"/>
              <a:t>20.1-16</a:t>
            </a:r>
            <a:endParaRPr lang="pt-BR" sz="3600" b="1" dirty="0"/>
          </a:p>
        </p:txBody>
      </p:sp>
      <p:sp>
        <p:nvSpPr>
          <p:cNvPr id="4" name="Subtítulo 5"/>
          <p:cNvSpPr>
            <a:spLocks noGrp="1"/>
          </p:cNvSpPr>
          <p:nvPr>
            <p:ph type="subTitle" idx="1"/>
          </p:nvPr>
        </p:nvSpPr>
        <p:spPr>
          <a:xfrm>
            <a:off x="10886" y="324453"/>
            <a:ext cx="9144000" cy="923330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pt-BR" sz="5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ORAÇÃO DO SENHOR</a:t>
            </a:r>
          </a:p>
        </p:txBody>
      </p:sp>
      <p:pic>
        <p:nvPicPr>
          <p:cNvPr id="2" name="Imagem 1" descr="Recorte de Tel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674" y="2590800"/>
            <a:ext cx="6144482" cy="409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669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399365"/>
            <a:ext cx="9144000" cy="923330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pt-BR" sz="5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ATIVIDADE DE REFLEXÃO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42900" y="1462816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/>
              <a:t> "Estou eu sendo injusto com você?" </a:t>
            </a:r>
            <a:endParaRPr lang="pt-BR" sz="36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286000"/>
            <a:ext cx="4953000" cy="430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4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5687" y="152400"/>
            <a:ext cx="9144000" cy="769441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pt-BR" sz="4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COMPROMISSO </a:t>
            </a:r>
            <a:r>
              <a:rPr lang="pt-BR" sz="4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DE SOLIDARIEDADE </a:t>
            </a:r>
          </a:p>
        </p:txBody>
      </p:sp>
      <p:pic>
        <p:nvPicPr>
          <p:cNvPr id="2" name="Imagem 1" descr="Recorte de Tel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87" y="1219200"/>
            <a:ext cx="8686800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535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1"/>
          <p:cNvSpPr>
            <a:spLocks noChangeArrowheads="1"/>
          </p:cNvSpPr>
          <p:nvPr/>
        </p:nvSpPr>
        <p:spPr bwMode="auto">
          <a:xfrm>
            <a:off x="145913" y="992590"/>
            <a:ext cx="898898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pt-BR" sz="3600" dirty="0" smtClean="0">
                <a:latin typeface="+mj-lt"/>
                <a:cs typeface="Times New Roman" pitchFamily="18" charset="0"/>
              </a:rPr>
              <a:t>Eu </a:t>
            </a:r>
            <a:r>
              <a:rPr lang="pt-BR" sz="3600" dirty="0">
                <a:latin typeface="+mj-lt"/>
                <a:cs typeface="Times New Roman" pitchFamily="18" charset="0"/>
              </a:rPr>
              <a:t>quero a nuvem na encosta da serra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e </a:t>
            </a:r>
            <a:r>
              <a:rPr lang="pt-BR" sz="3600" dirty="0">
                <a:latin typeface="+mj-lt"/>
                <a:cs typeface="Times New Roman" pitchFamily="18" charset="0"/>
              </a:rPr>
              <a:t>a chuva na terra molhando o quintal.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Eu </a:t>
            </a:r>
            <a:r>
              <a:rPr lang="pt-BR" sz="3600" dirty="0">
                <a:latin typeface="+mj-lt"/>
                <a:cs typeface="Times New Roman" pitchFamily="18" charset="0"/>
              </a:rPr>
              <a:t>quero ver cada planta dar fruto, 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pois </a:t>
            </a:r>
            <a:r>
              <a:rPr lang="pt-BR" sz="3600" dirty="0">
                <a:latin typeface="+mj-lt"/>
                <a:cs typeface="Times New Roman" pitchFamily="18" charset="0"/>
              </a:rPr>
              <a:t>este produto de vida é sinal</a:t>
            </a:r>
            <a:r>
              <a:rPr lang="pt-BR" sz="3600" dirty="0" smtClean="0">
                <a:latin typeface="+mj-lt"/>
                <a:cs typeface="Times New Roman" pitchFamily="18" charset="0"/>
              </a:rPr>
              <a:t>.</a:t>
            </a:r>
            <a:endParaRPr lang="pt-BR" sz="3600" dirty="0">
              <a:latin typeface="+mj-lt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5913" y="3511748"/>
            <a:ext cx="897192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r"/>
            <a:r>
              <a:rPr lang="pt-BR" sz="4000" b="1" i="1" dirty="0" smtClean="0">
                <a:latin typeface="+mj-lt"/>
                <a:cs typeface="Times New Roman" pitchFamily="18" charset="0"/>
              </a:rPr>
              <a:t>/: Mas </a:t>
            </a:r>
            <a:r>
              <a:rPr lang="pt-BR" sz="4000" b="1" i="1" dirty="0">
                <a:latin typeface="+mj-lt"/>
                <a:cs typeface="Times New Roman" pitchFamily="18" charset="0"/>
              </a:rPr>
              <a:t>é preciso que o fruto se parta </a:t>
            </a:r>
            <a:r>
              <a:rPr lang="pt-BR" sz="4000" b="1" i="1" dirty="0" smtClean="0">
                <a:latin typeface="+mj-lt"/>
                <a:cs typeface="Times New Roman" pitchFamily="18" charset="0"/>
              </a:rPr>
              <a:t>e </a:t>
            </a:r>
            <a:r>
              <a:rPr lang="pt-BR" sz="4000" b="1" i="1" dirty="0">
                <a:latin typeface="+mj-lt"/>
                <a:cs typeface="Times New Roman" pitchFamily="18" charset="0"/>
              </a:rPr>
              <a:t>se reparta na mesa do amor.:/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30738"/>
            <a:ext cx="9117842" cy="46166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91440" tIns="45720" rIns="91440" bIns="45720" rtlCol="0">
            <a:spAutoFit/>
          </a:bodyPr>
          <a:lstStyle/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sz="2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419 HPD-2 - Na </a:t>
            </a:r>
            <a:r>
              <a:rPr lang="pt-BR" sz="2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mesa do amor</a:t>
            </a:r>
            <a:endParaRPr lang="pt-BR" sz="2400" b="1" dirty="0">
              <a:ln w="3175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50800" dir="8400000" algn="tr" rotWithShape="0">
                  <a:prstClr val="black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14900"/>
            <a:ext cx="259080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4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1"/>
          <p:cNvSpPr>
            <a:spLocks noChangeArrowheads="1"/>
          </p:cNvSpPr>
          <p:nvPr/>
        </p:nvSpPr>
        <p:spPr bwMode="auto">
          <a:xfrm>
            <a:off x="0" y="427911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pt-BR" sz="3600" dirty="0" smtClean="0">
                <a:latin typeface="+mj-lt"/>
                <a:cs typeface="Times New Roman" pitchFamily="18" charset="0"/>
              </a:rPr>
              <a:t>Eu </a:t>
            </a:r>
            <a:r>
              <a:rPr lang="pt-BR" sz="3600" dirty="0">
                <a:latin typeface="+mj-lt"/>
                <a:cs typeface="Times New Roman" pitchFamily="18" charset="0"/>
              </a:rPr>
              <a:t>quero a rede rompendo de peixes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e </a:t>
            </a:r>
            <a:r>
              <a:rPr lang="pt-BR" sz="3600" dirty="0">
                <a:latin typeface="+mj-lt"/>
                <a:cs typeface="Times New Roman" pitchFamily="18" charset="0"/>
              </a:rPr>
              <a:t>ver trigo em feixes, enchendo o paiol. 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Eu </a:t>
            </a:r>
            <a:r>
              <a:rPr lang="pt-BR" sz="3600" dirty="0">
                <a:latin typeface="+mj-lt"/>
                <a:cs typeface="Times New Roman" pitchFamily="18" charset="0"/>
              </a:rPr>
              <a:t>quero ver muitas mãos no trabalho, 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molhadas </a:t>
            </a:r>
            <a:r>
              <a:rPr lang="pt-BR" sz="3600" dirty="0">
                <a:latin typeface="+mj-lt"/>
                <a:cs typeface="Times New Roman" pitchFamily="18" charset="0"/>
              </a:rPr>
              <a:t>de orvalho e queimadas </a:t>
            </a:r>
            <a:r>
              <a:rPr lang="pt-BR" sz="3600" dirty="0" smtClean="0">
                <a:latin typeface="+mj-lt"/>
                <a:cs typeface="Times New Roman" pitchFamily="18" charset="0"/>
              </a:rPr>
              <a:t>de sol.</a:t>
            </a:r>
            <a:endParaRPr lang="pt-BR" sz="3600" dirty="0">
              <a:latin typeface="+mj-lt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152400" y="297180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r"/>
            <a:r>
              <a:rPr lang="pt-BR" sz="3600" b="1" i="1" dirty="0" smtClean="0">
                <a:latin typeface="+mj-lt"/>
                <a:cs typeface="Times New Roman" pitchFamily="18" charset="0"/>
              </a:rPr>
              <a:t>Mas </a:t>
            </a:r>
            <a:r>
              <a:rPr lang="pt-BR" sz="3600" b="1" i="1" dirty="0">
                <a:latin typeface="+mj-lt"/>
                <a:cs typeface="Times New Roman" pitchFamily="18" charset="0"/>
              </a:rPr>
              <a:t>é preciso que o fruto se parta </a:t>
            </a:r>
          </a:p>
          <a:p>
            <a:pPr algn="r"/>
            <a:r>
              <a:rPr lang="pt-BR" sz="3600" b="1" i="1" dirty="0">
                <a:latin typeface="+mj-lt"/>
                <a:cs typeface="Times New Roman" pitchFamily="18" charset="0"/>
              </a:rPr>
              <a:t>e se reparta na mesa do amor.:/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30772"/>
            <a:ext cx="3124200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91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1"/>
          <p:cNvSpPr>
            <a:spLocks noChangeArrowheads="1"/>
          </p:cNvSpPr>
          <p:nvPr/>
        </p:nvSpPr>
        <p:spPr bwMode="auto">
          <a:xfrm>
            <a:off x="0" y="143582"/>
            <a:ext cx="92202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pt-BR" sz="3600" dirty="0" smtClean="0">
                <a:latin typeface="+mj-lt"/>
                <a:cs typeface="Times New Roman" pitchFamily="18" charset="0"/>
              </a:rPr>
              <a:t>Eu </a:t>
            </a:r>
            <a:r>
              <a:rPr lang="pt-BR" sz="3600" dirty="0">
                <a:latin typeface="+mj-lt"/>
                <a:cs typeface="Times New Roman" pitchFamily="18" charset="0"/>
              </a:rPr>
              <a:t>quero gente de mãos bem unidas, 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Fazendo </a:t>
            </a:r>
            <a:r>
              <a:rPr lang="pt-BR" sz="3600" dirty="0">
                <a:latin typeface="+mj-lt"/>
                <a:cs typeface="Times New Roman" pitchFamily="18" charset="0"/>
              </a:rPr>
              <a:t>da vida importante valor.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Eu </a:t>
            </a:r>
            <a:r>
              <a:rPr lang="pt-BR" sz="3600" dirty="0">
                <a:latin typeface="+mj-lt"/>
                <a:cs typeface="Times New Roman" pitchFamily="18" charset="0"/>
              </a:rPr>
              <a:t>quero ver o que sobra da mesa</a:t>
            </a:r>
          </a:p>
          <a:p>
            <a:r>
              <a:rPr lang="pt-BR" sz="3600" dirty="0" smtClean="0">
                <a:latin typeface="+mj-lt"/>
                <a:cs typeface="Times New Roman" pitchFamily="18" charset="0"/>
              </a:rPr>
              <a:t>fazer </a:t>
            </a:r>
            <a:r>
              <a:rPr lang="pt-BR" sz="3600" dirty="0">
                <a:latin typeface="+mj-lt"/>
                <a:cs typeface="Times New Roman" pitchFamily="18" charset="0"/>
              </a:rPr>
              <a:t>a pobreza mais rica de amor.</a:t>
            </a:r>
            <a:endParaRPr lang="pt-BR" sz="3600" b="1" i="1" dirty="0">
              <a:latin typeface="+mj-lt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608" y="2681644"/>
            <a:ext cx="91103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r"/>
            <a:r>
              <a:rPr lang="pt-BR" sz="4000" b="1" i="1" dirty="0" smtClean="0">
                <a:latin typeface="+mj-lt"/>
                <a:cs typeface="Times New Roman" pitchFamily="18" charset="0"/>
              </a:rPr>
              <a:t>Mas </a:t>
            </a:r>
            <a:r>
              <a:rPr lang="pt-BR" sz="4000" b="1" i="1" dirty="0">
                <a:latin typeface="+mj-lt"/>
                <a:cs typeface="Times New Roman" pitchFamily="18" charset="0"/>
              </a:rPr>
              <a:t>é preciso que o fruto se parta </a:t>
            </a:r>
          </a:p>
          <a:p>
            <a:pPr algn="r"/>
            <a:r>
              <a:rPr lang="pt-BR" sz="4000" b="1" i="1" dirty="0">
                <a:latin typeface="+mj-lt"/>
                <a:cs typeface="Times New Roman" pitchFamily="18" charset="0"/>
              </a:rPr>
              <a:t>e se reparta na mesa do amor.:/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234822"/>
            <a:ext cx="3497571" cy="262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11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0" y="457200"/>
            <a:ext cx="9144000" cy="923330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pt-BR" sz="5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OFERTA</a:t>
            </a:r>
            <a:endParaRPr lang="pt-BR" sz="5400" b="1" dirty="0">
              <a:ln w="3175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50800" dir="8400000" algn="tr" rotWithShape="0">
                  <a:prstClr val="black"/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76250" y="2133600"/>
            <a:ext cx="81915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</a:pPr>
            <a:r>
              <a:rPr lang="pt-BR" sz="3600" b="1" dirty="0"/>
              <a:t>1) Associação Caminhar Juntos de Balneário Piçarras, SC.</a:t>
            </a:r>
            <a:r>
              <a:rPr lang="pt-BR" sz="3600" dirty="0"/>
              <a:t> </a:t>
            </a:r>
          </a:p>
          <a:p>
            <a:pPr>
              <a:spcAft>
                <a:spcPts val="2400"/>
              </a:spcAft>
            </a:pPr>
            <a:r>
              <a:rPr lang="pt-BR" sz="3600" b="1" dirty="0"/>
              <a:t>2) Centro para Idosos Fragilizados de Pereira Barreto, SP. </a:t>
            </a:r>
            <a:endParaRPr lang="pt-BR" sz="3600" dirty="0"/>
          </a:p>
          <a:p>
            <a:pPr>
              <a:spcAft>
                <a:spcPts val="2400"/>
              </a:spcAft>
            </a:pPr>
            <a:r>
              <a:rPr lang="pt-BR" sz="3600" b="1" dirty="0"/>
              <a:t>3) Vivendo com arte de Botucatu, SP.</a:t>
            </a:r>
            <a:r>
              <a:rPr lang="pt-BR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485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0" y="111696"/>
            <a:ext cx="9144000" cy="46166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91440" tIns="45720" rIns="91440" bIns="45720" rtlCol="0">
            <a:spAutoFit/>
          </a:bodyPr>
          <a:lstStyle/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sz="2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57 0PC - Põe </a:t>
            </a:r>
            <a:r>
              <a:rPr lang="pt-BR" sz="2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a semente na terra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2400" y="3886200"/>
            <a:ext cx="86868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Toda </a:t>
            </a:r>
            <a:r>
              <a:rPr lang="pt-BR" sz="4000" dirty="0">
                <a:latin typeface="+mn-lt"/>
                <a:cs typeface="Times New Roman" pitchFamily="18" charset="0"/>
              </a:rPr>
              <a:t>Mãe Terra é um apelo </a:t>
            </a:r>
            <a:endParaRPr lang="pt-BR" sz="4000" dirty="0" smtClean="0">
              <a:latin typeface="+mn-lt"/>
              <a:cs typeface="Times New Roman" pitchFamily="18" charset="0"/>
            </a:endParaRP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pra </a:t>
            </a:r>
            <a:r>
              <a:rPr lang="pt-BR" sz="4000" dirty="0">
                <a:latin typeface="+mn-lt"/>
                <a:cs typeface="Times New Roman" pitchFamily="18" charset="0"/>
              </a:rPr>
              <a:t>sermos irmãos,</a:t>
            </a: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e </a:t>
            </a:r>
            <a:r>
              <a:rPr lang="pt-BR" sz="4000" dirty="0">
                <a:latin typeface="+mn-lt"/>
                <a:cs typeface="Times New Roman" pitchFamily="18" charset="0"/>
              </a:rPr>
              <a:t>toda a roça é um </a:t>
            </a:r>
            <a:r>
              <a:rPr lang="pt-BR" sz="4000" dirty="0" smtClean="0">
                <a:latin typeface="+mn-lt"/>
                <a:cs typeface="Times New Roman" pitchFamily="18" charset="0"/>
              </a:rPr>
              <a:t>convite</a:t>
            </a: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para </a:t>
            </a:r>
            <a:r>
              <a:rPr lang="pt-BR" sz="4000" dirty="0">
                <a:latin typeface="+mn-lt"/>
                <a:cs typeface="Times New Roman" pitchFamily="18" charset="0"/>
              </a:rPr>
              <a:t>o mutirão</a:t>
            </a:r>
            <a:r>
              <a:rPr lang="pt-BR" sz="4000" dirty="0" smtClean="0">
                <a:latin typeface="+mn-lt"/>
                <a:cs typeface="Times New Roman" pitchFamily="18" charset="0"/>
              </a:rPr>
              <a:t>.</a:t>
            </a:r>
            <a:endParaRPr lang="pt-BR" sz="4000" dirty="0">
              <a:latin typeface="+mn-lt"/>
              <a:cs typeface="Times New Roman" pitchFamily="18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76200" y="83820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pt-BR" sz="4000" b="1" i="1" dirty="0">
                <a:cs typeface="Times New Roman" pitchFamily="18" charset="0"/>
              </a:rPr>
              <a:t>/:Põe a semente na terra, </a:t>
            </a:r>
          </a:p>
          <a:p>
            <a:pPr algn="r">
              <a:defRPr/>
            </a:pPr>
            <a:r>
              <a:rPr lang="pt-BR" sz="4000" b="1" i="1" dirty="0">
                <a:cs typeface="Times New Roman" pitchFamily="18" charset="0"/>
              </a:rPr>
              <a:t>    não será em vão.</a:t>
            </a:r>
            <a:endParaRPr lang="pt-BR" sz="4000" dirty="0">
              <a:cs typeface="Times New Roman" pitchFamily="18" charset="0"/>
            </a:endParaRPr>
          </a:p>
          <a:p>
            <a:pPr algn="r">
              <a:defRPr/>
            </a:pPr>
            <a:r>
              <a:rPr lang="pt-BR" sz="4000" b="1" i="1" dirty="0">
                <a:cs typeface="Times New Roman" pitchFamily="18" charset="0"/>
              </a:rPr>
              <a:t>    Não te preocupe a colheita, </a:t>
            </a:r>
          </a:p>
          <a:p>
            <a:pPr algn="r">
              <a:defRPr/>
            </a:pPr>
            <a:r>
              <a:rPr lang="pt-BR" sz="4000" b="1" i="1" dirty="0">
                <a:cs typeface="Times New Roman" pitchFamily="18" charset="0"/>
              </a:rPr>
              <a:t>    plantas para o irmão.:/</a:t>
            </a:r>
          </a:p>
        </p:txBody>
      </p:sp>
    </p:spTree>
    <p:extLst>
      <p:ext uri="{BB962C8B-B14F-4D97-AF65-F5344CB8AC3E}">
        <p14:creationId xmlns:p14="http://schemas.microsoft.com/office/powerpoint/2010/main" val="297195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228600" y="3810000"/>
            <a:ext cx="8534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Toda </a:t>
            </a:r>
            <a:r>
              <a:rPr lang="pt-BR" sz="4000" dirty="0">
                <a:latin typeface="+mn-lt"/>
                <a:cs typeface="Times New Roman" pitchFamily="18" charset="0"/>
              </a:rPr>
              <a:t>colheita é um chamado </a:t>
            </a:r>
            <a:endParaRPr lang="pt-BR" sz="4000" dirty="0" smtClean="0">
              <a:latin typeface="+mn-lt"/>
              <a:cs typeface="Times New Roman" pitchFamily="18" charset="0"/>
            </a:endParaRP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pra </a:t>
            </a:r>
            <a:r>
              <a:rPr lang="pt-BR" sz="4000" dirty="0">
                <a:latin typeface="+mn-lt"/>
                <a:cs typeface="Times New Roman" pitchFamily="18" charset="0"/>
              </a:rPr>
              <a:t>se ajudar, </a:t>
            </a: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e </a:t>
            </a:r>
            <a:r>
              <a:rPr lang="pt-BR" sz="4000" dirty="0">
                <a:latin typeface="+mn-lt"/>
                <a:cs typeface="Times New Roman" pitchFamily="18" charset="0"/>
              </a:rPr>
              <a:t>toda venda é um momento </a:t>
            </a:r>
            <a:endParaRPr lang="pt-BR" sz="4000" dirty="0" smtClean="0">
              <a:latin typeface="+mn-lt"/>
              <a:cs typeface="Times New Roman" pitchFamily="18" charset="0"/>
            </a:endParaRP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de </a:t>
            </a:r>
            <a:r>
              <a:rPr lang="pt-BR" sz="4000" dirty="0">
                <a:latin typeface="+mn-lt"/>
                <a:cs typeface="Times New Roman" pitchFamily="18" charset="0"/>
              </a:rPr>
              <a:t>se organizar</a:t>
            </a:r>
            <a:r>
              <a:rPr lang="pt-BR" sz="4000" dirty="0" smtClean="0">
                <a:latin typeface="+mn-lt"/>
                <a:cs typeface="Times New Roman" pitchFamily="18" charset="0"/>
              </a:rPr>
              <a:t>.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0" y="45720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pt-BR" sz="4000" b="1" i="1" dirty="0">
                <a:cs typeface="Times New Roman" pitchFamily="18" charset="0"/>
              </a:rPr>
              <a:t>/:Põe a semente na terra, </a:t>
            </a:r>
          </a:p>
          <a:p>
            <a:pPr algn="r">
              <a:defRPr/>
            </a:pPr>
            <a:r>
              <a:rPr lang="pt-BR" sz="4000" b="1" i="1" dirty="0">
                <a:cs typeface="Times New Roman" pitchFamily="18" charset="0"/>
              </a:rPr>
              <a:t>   não será em vão.</a:t>
            </a:r>
            <a:endParaRPr lang="pt-BR" sz="4000" dirty="0">
              <a:cs typeface="Times New Roman" pitchFamily="18" charset="0"/>
            </a:endParaRPr>
          </a:p>
          <a:p>
            <a:pPr algn="r">
              <a:defRPr/>
            </a:pPr>
            <a:r>
              <a:rPr lang="pt-BR" sz="4000" b="1" i="1" dirty="0">
                <a:cs typeface="Times New Roman" pitchFamily="18" charset="0"/>
              </a:rPr>
              <a:t>   Não te preocupe a colheita, </a:t>
            </a:r>
          </a:p>
          <a:p>
            <a:pPr algn="r">
              <a:defRPr/>
            </a:pPr>
            <a:r>
              <a:rPr lang="pt-BR" sz="4000" b="1" i="1" dirty="0">
                <a:cs typeface="Times New Roman" pitchFamily="18" charset="0"/>
              </a:rPr>
              <a:t>   plantas para o irmão</a:t>
            </a:r>
            <a:r>
              <a:rPr lang="pt-BR" sz="4000" b="1" i="1" dirty="0" smtClean="0">
                <a:cs typeface="Times New Roman" pitchFamily="18" charset="0"/>
              </a:rPr>
              <a:t>.:/</a:t>
            </a:r>
            <a:endParaRPr lang="pt-BR" sz="4000" b="1" i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21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04800" y="3886200"/>
            <a:ext cx="88392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Todo </a:t>
            </a:r>
            <a:r>
              <a:rPr lang="pt-BR" sz="4000" dirty="0">
                <a:latin typeface="+mn-lt"/>
                <a:cs typeface="Times New Roman" pitchFamily="18" charset="0"/>
              </a:rPr>
              <a:t>o suor é uma enxada </a:t>
            </a:r>
            <a:endParaRPr lang="pt-BR" sz="4000" dirty="0" smtClean="0">
              <a:latin typeface="+mn-lt"/>
              <a:cs typeface="Times New Roman" pitchFamily="18" charset="0"/>
            </a:endParaRP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a </a:t>
            </a:r>
            <a:r>
              <a:rPr lang="pt-BR" sz="4000" dirty="0">
                <a:latin typeface="+mn-lt"/>
                <a:cs typeface="Times New Roman" pitchFamily="18" charset="0"/>
              </a:rPr>
              <a:t>gerar comida, </a:t>
            </a: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e </a:t>
            </a:r>
            <a:r>
              <a:rPr lang="pt-BR" sz="4000" dirty="0">
                <a:latin typeface="+mn-lt"/>
                <a:cs typeface="Times New Roman" pitchFamily="18" charset="0"/>
              </a:rPr>
              <a:t>toda luta é um arado </a:t>
            </a:r>
            <a:endParaRPr lang="pt-BR" sz="4000" dirty="0" smtClean="0">
              <a:latin typeface="+mn-lt"/>
              <a:cs typeface="Times New Roman" pitchFamily="18" charset="0"/>
            </a:endParaRPr>
          </a:p>
          <a:p>
            <a:pPr>
              <a:defRPr/>
            </a:pPr>
            <a:r>
              <a:rPr lang="pt-BR" sz="4000" dirty="0" smtClean="0">
                <a:latin typeface="+mn-lt"/>
                <a:cs typeface="Times New Roman" pitchFamily="18" charset="0"/>
              </a:rPr>
              <a:t>a </a:t>
            </a:r>
            <a:r>
              <a:rPr lang="pt-BR" sz="4000" dirty="0">
                <a:latin typeface="+mn-lt"/>
                <a:cs typeface="Times New Roman" pitchFamily="18" charset="0"/>
              </a:rPr>
              <a:t>arrancar mais vida</a:t>
            </a:r>
            <a:r>
              <a:rPr lang="pt-BR" sz="4000" dirty="0" smtClean="0">
                <a:latin typeface="+mn-lt"/>
                <a:cs typeface="Times New Roman" pitchFamily="18" charset="0"/>
              </a:rPr>
              <a:t>.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0" y="83820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/:Põe a semente na terra, </a:t>
            </a: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não será em vão.</a:t>
            </a:r>
            <a:endParaRPr lang="pt-BR" sz="3600" dirty="0">
              <a:cs typeface="Times New Roman" pitchFamily="18" charset="0"/>
            </a:endParaRP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Não te preocupe a colheita, </a:t>
            </a: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plantas para o irmão</a:t>
            </a:r>
            <a:r>
              <a:rPr lang="pt-BR" sz="3600" b="1" i="1" dirty="0" smtClean="0">
                <a:cs typeface="Times New Roman" pitchFamily="18" charset="0"/>
              </a:rPr>
              <a:t>.:/</a:t>
            </a:r>
            <a:endParaRPr lang="pt-BR" sz="3600" b="1" i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36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518615" y="3657600"/>
            <a:ext cx="86106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pt-BR" sz="4000" dirty="0" smtClean="0">
                <a:latin typeface="+mn-lt"/>
                <a:cs typeface="Times New Roman" pitchFamily="18" charset="0"/>
              </a:rPr>
              <a:t>Toda </a:t>
            </a:r>
            <a:r>
              <a:rPr lang="pt-BR" sz="4000" dirty="0">
                <a:latin typeface="+mn-lt"/>
                <a:cs typeface="Times New Roman" pitchFamily="18" charset="0"/>
              </a:rPr>
              <a:t>chuva é uma bênção </a:t>
            </a:r>
            <a:endParaRPr lang="pt-BR" sz="4000" dirty="0" smtClean="0">
              <a:latin typeface="+mn-lt"/>
              <a:cs typeface="Times New Roman" pitchFamily="18" charset="0"/>
            </a:endParaRPr>
          </a:p>
          <a:p>
            <a:r>
              <a:rPr lang="pt-BR" sz="4000" dirty="0" smtClean="0">
                <a:latin typeface="+mn-lt"/>
                <a:cs typeface="Times New Roman" pitchFamily="18" charset="0"/>
              </a:rPr>
              <a:t>que </a:t>
            </a:r>
            <a:r>
              <a:rPr lang="pt-BR" sz="4000" dirty="0">
                <a:latin typeface="+mn-lt"/>
                <a:cs typeface="Times New Roman" pitchFamily="18" charset="0"/>
              </a:rPr>
              <a:t>faz germinar,</a:t>
            </a:r>
          </a:p>
          <a:p>
            <a:r>
              <a:rPr lang="pt-BR" sz="4000" dirty="0" smtClean="0">
                <a:latin typeface="+mn-lt"/>
                <a:cs typeface="Times New Roman" pitchFamily="18" charset="0"/>
              </a:rPr>
              <a:t>e </a:t>
            </a:r>
            <a:r>
              <a:rPr lang="pt-BR" sz="4000" dirty="0">
                <a:latin typeface="+mn-lt"/>
                <a:cs typeface="Times New Roman" pitchFamily="18" charset="0"/>
              </a:rPr>
              <a:t>todo o sangue é uma </a:t>
            </a:r>
            <a:r>
              <a:rPr lang="pt-BR" sz="4000" dirty="0" smtClean="0">
                <a:latin typeface="+mn-lt"/>
                <a:cs typeface="Times New Roman" pitchFamily="18" charset="0"/>
              </a:rPr>
              <a:t>força</a:t>
            </a:r>
          </a:p>
          <a:p>
            <a:r>
              <a:rPr lang="pt-BR" sz="4000" dirty="0" smtClean="0">
                <a:latin typeface="+mn-lt"/>
                <a:cs typeface="Times New Roman" pitchFamily="18" charset="0"/>
              </a:rPr>
              <a:t>para </a:t>
            </a:r>
            <a:r>
              <a:rPr lang="pt-BR" sz="4000" dirty="0">
                <a:latin typeface="+mn-lt"/>
                <a:cs typeface="Times New Roman" pitchFamily="18" charset="0"/>
              </a:rPr>
              <a:t>libertar</a:t>
            </a:r>
            <a:r>
              <a:rPr lang="pt-BR" sz="4000" dirty="0" smtClean="0">
                <a:latin typeface="+mn-lt"/>
                <a:cs typeface="Times New Roman" pitchFamily="18" charset="0"/>
              </a:rPr>
              <a:t>.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-14785" y="457200"/>
            <a:ext cx="90063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pt-BR" b="1" dirty="0">
                <a:cs typeface="Times New Roman" pitchFamily="18" charset="0"/>
              </a:rPr>
              <a:t> </a:t>
            </a:r>
            <a:r>
              <a:rPr lang="pt-BR" sz="3600" b="1" i="1" dirty="0">
                <a:cs typeface="Times New Roman" pitchFamily="18" charset="0"/>
              </a:rPr>
              <a:t>/:Põe a semente na terra, </a:t>
            </a: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não será em vão.</a:t>
            </a:r>
            <a:endParaRPr lang="pt-BR" sz="3600" dirty="0">
              <a:cs typeface="Times New Roman" pitchFamily="18" charset="0"/>
            </a:endParaRP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Não te preocupe a colheita, </a:t>
            </a: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plantas para o irmão</a:t>
            </a:r>
            <a:r>
              <a:rPr lang="pt-BR" sz="3600" b="1" i="1" dirty="0" smtClean="0">
                <a:cs typeface="Times New Roman" pitchFamily="18" charset="0"/>
              </a:rPr>
              <a:t>.:/</a:t>
            </a:r>
            <a:endParaRPr lang="pt-BR" sz="3600" b="1" i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14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533400" y="3810000"/>
            <a:ext cx="727280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pt-BR" sz="4000" b="1" dirty="0" smtClean="0">
                <a:latin typeface="+mn-lt"/>
                <a:cs typeface="Times New Roman" pitchFamily="18" charset="0"/>
              </a:rPr>
              <a:t>T</a:t>
            </a:r>
            <a:r>
              <a:rPr lang="pt-BR" sz="4000" dirty="0" smtClean="0">
                <a:latin typeface="+mn-lt"/>
                <a:cs typeface="Times New Roman" pitchFamily="18" charset="0"/>
              </a:rPr>
              <a:t>odo </a:t>
            </a:r>
            <a:r>
              <a:rPr lang="pt-BR" sz="4000" dirty="0">
                <a:latin typeface="+mn-lt"/>
                <a:cs typeface="Times New Roman" pitchFamily="18" charset="0"/>
              </a:rPr>
              <a:t>serviço é um anseio </a:t>
            </a:r>
            <a:endParaRPr lang="pt-BR" sz="4000" dirty="0" smtClean="0">
              <a:latin typeface="+mn-lt"/>
              <a:cs typeface="Times New Roman" pitchFamily="18" charset="0"/>
            </a:endParaRPr>
          </a:p>
          <a:p>
            <a:r>
              <a:rPr lang="pt-BR" sz="4000" dirty="0" smtClean="0">
                <a:latin typeface="+mn-lt"/>
                <a:cs typeface="Times New Roman" pitchFamily="18" charset="0"/>
              </a:rPr>
              <a:t>de </a:t>
            </a:r>
            <a:r>
              <a:rPr lang="pt-BR" sz="4000" dirty="0">
                <a:latin typeface="+mn-lt"/>
                <a:cs typeface="Times New Roman" pitchFamily="18" charset="0"/>
              </a:rPr>
              <a:t>compartilhar,</a:t>
            </a:r>
          </a:p>
          <a:p>
            <a:r>
              <a:rPr lang="pt-BR" sz="4000" dirty="0" smtClean="0">
                <a:latin typeface="+mn-lt"/>
                <a:cs typeface="Times New Roman" pitchFamily="18" charset="0"/>
              </a:rPr>
              <a:t>e </a:t>
            </a:r>
            <a:r>
              <a:rPr lang="pt-BR" sz="4000" dirty="0">
                <a:latin typeface="+mn-lt"/>
                <a:cs typeface="Times New Roman" pitchFamily="18" charset="0"/>
              </a:rPr>
              <a:t>o compromisso é uma forma </a:t>
            </a:r>
            <a:endParaRPr lang="pt-BR" sz="4000" dirty="0" smtClean="0">
              <a:latin typeface="+mn-lt"/>
              <a:cs typeface="Times New Roman" pitchFamily="18" charset="0"/>
            </a:endParaRPr>
          </a:p>
          <a:p>
            <a:r>
              <a:rPr lang="pt-BR" sz="4000" dirty="0" smtClean="0">
                <a:latin typeface="+mn-lt"/>
                <a:cs typeface="Times New Roman" pitchFamily="18" charset="0"/>
              </a:rPr>
              <a:t>de </a:t>
            </a:r>
            <a:r>
              <a:rPr lang="pt-BR" sz="4000" dirty="0">
                <a:latin typeface="+mn-lt"/>
                <a:cs typeface="Times New Roman" pitchFamily="18" charset="0"/>
              </a:rPr>
              <a:t>a gente se dar</a:t>
            </a:r>
            <a:r>
              <a:rPr lang="pt-BR" sz="4000" dirty="0" smtClean="0">
                <a:latin typeface="+mn-lt"/>
                <a:cs typeface="Times New Roman" pitchFamily="18" charset="0"/>
              </a:rPr>
              <a:t>.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76200" y="68580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/:Põe a semente na terra, </a:t>
            </a: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não será em vão.</a:t>
            </a:r>
            <a:endParaRPr lang="pt-BR" sz="3600" dirty="0">
              <a:cs typeface="Times New Roman" pitchFamily="18" charset="0"/>
            </a:endParaRP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Não te preocupe a colheita, </a:t>
            </a:r>
          </a:p>
          <a:p>
            <a:pPr algn="r">
              <a:defRPr/>
            </a:pPr>
            <a:r>
              <a:rPr lang="pt-BR" sz="3600" b="1" i="1" dirty="0">
                <a:cs typeface="Times New Roman" pitchFamily="18" charset="0"/>
              </a:rPr>
              <a:t>   plantas para o irmão</a:t>
            </a:r>
            <a:r>
              <a:rPr lang="pt-BR" sz="3600" b="1" i="1" dirty="0" smtClean="0">
                <a:cs typeface="Times New Roman" pitchFamily="18" charset="0"/>
              </a:rPr>
              <a:t>.:/</a:t>
            </a:r>
            <a:endParaRPr lang="pt-BR" sz="3600" b="1" i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30539"/>
            <a:ext cx="9144000" cy="707886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54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defRPr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z="4000" dirty="0"/>
              <a:t>ORAÇÃO DE INTERCESSÃO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04800" y="3664901"/>
            <a:ext cx="8191500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dirty="0">
                <a:solidFill>
                  <a:srgbClr val="FF0000"/>
                </a:solidFill>
              </a:rPr>
              <a:t>: </a:t>
            </a:r>
            <a:endParaRPr lang="pt-BR" sz="2400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600" dirty="0" smtClean="0"/>
              <a:t>Deus </a:t>
            </a:r>
            <a:r>
              <a:rPr lang="pt-BR" sz="3600" dirty="0"/>
              <a:t>da Esperança e da Reconciliação, move-nos para cuidar de nossos filhos e filhas, para aliviar os seus sofrimentos. Ajuda-nos, ó Deus. 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3810000" y="1124515"/>
            <a:ext cx="5334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1800"/>
              </a:spcAft>
            </a:pPr>
            <a:r>
              <a:rPr lang="pt-BR" sz="3200" b="1" dirty="0">
                <a:solidFill>
                  <a:srgbClr val="FF0000"/>
                </a:solidFill>
              </a:rPr>
              <a:t>Criança</a:t>
            </a:r>
            <a:r>
              <a:rPr lang="pt-BR" sz="3200" dirty="0">
                <a:solidFill>
                  <a:srgbClr val="FF0000"/>
                </a:solidFill>
              </a:rPr>
              <a:t>:</a:t>
            </a:r>
            <a:r>
              <a:rPr lang="pt-BR" sz="1400" dirty="0">
                <a:solidFill>
                  <a:srgbClr val="FF0000"/>
                </a:solidFill>
              </a:rPr>
              <a:t> </a:t>
            </a:r>
          </a:p>
          <a:p>
            <a:pPr algn="r">
              <a:spcAft>
                <a:spcPts val="1800"/>
              </a:spcAft>
            </a:pPr>
            <a:r>
              <a:rPr lang="pt-BR" dirty="0"/>
              <a:t>Eu sou uma criança.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Eu </a:t>
            </a:r>
            <a:r>
              <a:rPr lang="pt-BR" dirty="0"/>
              <a:t>preciso de cuidados para gozar de boa saúde. </a:t>
            </a:r>
          </a:p>
          <a:p>
            <a:pPr algn="r"/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26186"/>
            <a:ext cx="3124200" cy="234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45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28600" y="3657600"/>
            <a:ext cx="8458200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dirty="0">
                <a:solidFill>
                  <a:srgbClr val="FF0000"/>
                </a:solidFill>
              </a:rPr>
              <a:t>: </a:t>
            </a:r>
            <a:endParaRPr lang="pt-BR" sz="2400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600" dirty="0" smtClean="0"/>
              <a:t>Deus </a:t>
            </a:r>
            <a:r>
              <a:rPr lang="pt-BR" sz="3600" dirty="0"/>
              <a:t>da Justiça e da Libertação, nós nos dedicamos a erradicar as causas da injustiça que ameaçam a dignidade humana. Ajuda-nos, ó Deus. 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3695700" y="2250463"/>
            <a:ext cx="5311967" cy="13696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1800"/>
              </a:spcAft>
            </a:pPr>
            <a:r>
              <a:rPr lang="pt-BR" sz="3200" b="1" dirty="0">
                <a:solidFill>
                  <a:srgbClr val="FF0000"/>
                </a:solidFill>
              </a:rPr>
              <a:t>Mulher</a:t>
            </a:r>
            <a:r>
              <a:rPr lang="pt-BR" sz="3200" dirty="0">
                <a:solidFill>
                  <a:srgbClr val="FF0000"/>
                </a:solidFill>
              </a:rPr>
              <a:t>: </a:t>
            </a:r>
          </a:p>
          <a:p>
            <a:pPr algn="r">
              <a:spcAft>
                <a:spcPts val="1800"/>
              </a:spcAft>
            </a:pPr>
            <a:r>
              <a:rPr lang="pt-BR" dirty="0"/>
              <a:t>Eu sou uma Trabalhadora Filipina no Estrangeiro.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Eu </a:t>
            </a:r>
            <a:r>
              <a:rPr lang="pt-BR" dirty="0"/>
              <a:t>preciso de leis justas.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67200" cy="283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98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304800" y="3048000"/>
            <a:ext cx="8692243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dirty="0">
                <a:solidFill>
                  <a:srgbClr val="FF0000"/>
                </a:solidFill>
              </a:rPr>
              <a:t>: </a:t>
            </a:r>
            <a:endParaRPr lang="pt-BR" sz="2400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600" dirty="0" smtClean="0"/>
              <a:t>Deus</a:t>
            </a:r>
            <a:r>
              <a:rPr lang="pt-BR" sz="3600" dirty="0"/>
              <a:t>, nosso Mestre e Guia, que tu assegures às pessoas a oportunidade de desenvolver todo o seu potencial para torná-las de acordo com o propósito para o qual as criaste. Ajuda-nos, ó Deus. </a:t>
            </a:r>
            <a:endParaRPr lang="pt-BR" sz="3600" dirty="0" smtClean="0"/>
          </a:p>
        </p:txBody>
      </p:sp>
      <p:sp>
        <p:nvSpPr>
          <p:cNvPr id="2" name="CaixaDeTexto 1"/>
          <p:cNvSpPr txBox="1"/>
          <p:nvPr/>
        </p:nvSpPr>
        <p:spPr>
          <a:xfrm>
            <a:off x="5028027" y="533400"/>
            <a:ext cx="3963329" cy="13696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1800"/>
              </a:spcAft>
            </a:pPr>
            <a:r>
              <a:rPr lang="pt-BR" sz="3200" b="1" dirty="0">
                <a:solidFill>
                  <a:srgbClr val="FF0000"/>
                </a:solidFill>
              </a:rPr>
              <a:t>Jovem:</a:t>
            </a:r>
            <a:r>
              <a:rPr lang="pt-BR" sz="1400" b="1" dirty="0">
                <a:solidFill>
                  <a:srgbClr val="FF0000"/>
                </a:solidFill>
              </a:rPr>
              <a:t> </a:t>
            </a:r>
            <a:endParaRPr lang="pt-BR" b="1" dirty="0">
              <a:solidFill>
                <a:srgbClr val="FF0000"/>
              </a:solidFill>
            </a:endParaRPr>
          </a:p>
          <a:p>
            <a:pPr algn="r">
              <a:spcAft>
                <a:spcPts val="1800"/>
              </a:spcAft>
            </a:pPr>
            <a:r>
              <a:rPr lang="pt-BR" dirty="0"/>
              <a:t>Eu sou jovem. Preciso de educação.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Eu </a:t>
            </a:r>
            <a:r>
              <a:rPr lang="pt-BR" dirty="0"/>
              <a:t>quero frequentar a escola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72"/>
            <a:ext cx="4943902" cy="2763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18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133066" y="4114800"/>
            <a:ext cx="8991600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dirty="0">
                <a:solidFill>
                  <a:srgbClr val="FF0000"/>
                </a:solidFill>
              </a:rPr>
              <a:t>: </a:t>
            </a:r>
            <a:endParaRPr lang="pt-BR" sz="2400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600" dirty="0" smtClean="0"/>
              <a:t>Deus </a:t>
            </a:r>
            <a:r>
              <a:rPr lang="pt-BR" sz="3600" dirty="0"/>
              <a:t>nosso Criador, nós nos dedicamos a construir uma comunidade global de amor, justiça e serviço. Ajuda-nos, ó Deus. 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2930342" y="2713060"/>
            <a:ext cx="6194324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1800"/>
              </a:spcAft>
            </a:pPr>
            <a:r>
              <a:rPr lang="pt-BR" sz="2400" b="1" dirty="0">
                <a:solidFill>
                  <a:srgbClr val="FF0000"/>
                </a:solidFill>
              </a:rPr>
              <a:t>Nativa</a:t>
            </a:r>
            <a:r>
              <a:rPr lang="pt-BR" sz="2400" dirty="0">
                <a:solidFill>
                  <a:srgbClr val="FF0000"/>
                </a:solidFill>
              </a:rPr>
              <a:t>: </a:t>
            </a:r>
          </a:p>
          <a:p>
            <a:pPr algn="r">
              <a:spcAft>
                <a:spcPts val="1800"/>
              </a:spcAft>
            </a:pPr>
            <a:r>
              <a:rPr lang="pt-BR" dirty="0"/>
              <a:t>Eu sou uma pessoa </a:t>
            </a:r>
            <a:r>
              <a:rPr lang="pt-BR" dirty="0" smtClean="0"/>
              <a:t>nativa.</a:t>
            </a:r>
            <a:br>
              <a:rPr lang="pt-BR" dirty="0" smtClean="0"/>
            </a:br>
            <a:r>
              <a:rPr lang="pt-BR" dirty="0" smtClean="0"/>
              <a:t>Quero </a:t>
            </a:r>
            <a:r>
              <a:rPr lang="pt-BR" dirty="0"/>
              <a:t>preservar o legado que meu povo recebeu de Deus</a:t>
            </a:r>
            <a:r>
              <a:rPr lang="pt-BR" dirty="0" smtClean="0"/>
              <a:t>.</a:t>
            </a:r>
            <a:endParaRPr lang="pt-BR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08"/>
            <a:ext cx="4419600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9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28600" y="3810000"/>
            <a:ext cx="8610600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b="1" dirty="0">
                <a:solidFill>
                  <a:srgbClr val="FF0000"/>
                </a:solidFill>
              </a:rPr>
              <a:t>: </a:t>
            </a:r>
            <a:endParaRPr lang="pt-BR" sz="2400" b="1" dirty="0" smtClean="0">
              <a:solidFill>
                <a:srgbClr val="FF0000"/>
              </a:solidFill>
            </a:endParaRPr>
          </a:p>
          <a:p>
            <a:pPr algn="just">
              <a:spcAft>
                <a:spcPts val="1800"/>
              </a:spcAft>
            </a:pPr>
            <a:r>
              <a:rPr lang="pt-BR" sz="3600" dirty="0" smtClean="0"/>
              <a:t>Deus </a:t>
            </a:r>
            <a:r>
              <a:rPr lang="pt-BR" sz="3600" dirty="0"/>
              <a:t>de Amor, Justiça e Serviço, ajuda-nos a ser as sementes de mudança </a:t>
            </a:r>
            <a:r>
              <a:rPr lang="pt-BR" sz="3600" dirty="0" smtClean="0"/>
              <a:t>e </a:t>
            </a:r>
            <a:r>
              <a:rPr lang="pt-BR" sz="3600" dirty="0"/>
              <a:t>a ser teus instrumentos, para compreender o teu Reino de Paz. 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784019" y="1828800"/>
            <a:ext cx="8359981" cy="18004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1800"/>
              </a:spcAft>
            </a:pPr>
            <a:r>
              <a:rPr lang="pt-BR" sz="2400" b="1" dirty="0">
                <a:solidFill>
                  <a:srgbClr val="FF0000"/>
                </a:solidFill>
              </a:rPr>
              <a:t>Agricultora e trabalhadora rural: </a:t>
            </a:r>
          </a:p>
          <a:p>
            <a:pPr algn="r">
              <a:spcAft>
                <a:spcPts val="1800"/>
              </a:spcAft>
            </a:pPr>
            <a:r>
              <a:rPr lang="pt-BR" dirty="0"/>
              <a:t>Eu sou uma agricultora.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Eu </a:t>
            </a:r>
            <a:r>
              <a:rPr lang="pt-BR" dirty="0"/>
              <a:t>sou uma trabalhadora </a:t>
            </a:r>
            <a:r>
              <a:rPr lang="pt-BR" dirty="0" smtClean="0"/>
              <a:t>rural.</a:t>
            </a:r>
            <a:br>
              <a:rPr lang="pt-BR" dirty="0" smtClean="0"/>
            </a:br>
            <a:r>
              <a:rPr lang="pt-BR" dirty="0" smtClean="0"/>
              <a:t>Nós </a:t>
            </a:r>
            <a:r>
              <a:rPr lang="pt-BR" dirty="0"/>
              <a:t>queremos conhecer-te mais profundamente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e </a:t>
            </a:r>
            <a:r>
              <a:rPr lang="pt-BR" dirty="0"/>
              <a:t>cumprir o teu chamado à ação, para que possamos ser agentes de mudança.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10"/>
            <a:ext cx="39624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04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0546" name="Rectangle 4"/>
          <p:cNvSpPr>
            <a:spLocks noChangeArrowheads="1"/>
          </p:cNvSpPr>
          <p:nvPr/>
        </p:nvSpPr>
        <p:spPr bwMode="auto">
          <a:xfrm>
            <a:off x="152400" y="4415161"/>
            <a:ext cx="8991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i="1" dirty="0" smtClean="0"/>
              <a:t>Cantemos </a:t>
            </a:r>
            <a:r>
              <a:rPr lang="pt-BR" sz="3200" i="1" dirty="0" smtClean="0"/>
              <a:t>ao nosso Deus,</a:t>
            </a:r>
            <a:br>
              <a:rPr lang="pt-BR" sz="3200" i="1" dirty="0" smtClean="0"/>
            </a:br>
            <a:r>
              <a:rPr lang="pt-BR" sz="3200" i="1" dirty="0" smtClean="0"/>
              <a:t>ele é o Senhor, Deus da vida.</a:t>
            </a:r>
            <a:br>
              <a:rPr lang="pt-BR" sz="3200" i="1" dirty="0" smtClean="0"/>
            </a:br>
            <a:r>
              <a:rPr lang="pt-BR" sz="3200" i="1" dirty="0" smtClean="0"/>
              <a:t>Vai alentando a esperança</a:t>
            </a:r>
            <a:br>
              <a:rPr lang="pt-BR" sz="3200" i="1" dirty="0" smtClean="0"/>
            </a:br>
            <a:r>
              <a:rPr lang="pt-BR" sz="3200" i="1" dirty="0" smtClean="0"/>
              <a:t>e veio a este mundo conosco lutar.</a:t>
            </a:r>
            <a:endParaRPr lang="pt-BR" sz="3200" i="1" dirty="0"/>
          </a:p>
        </p:txBody>
      </p:sp>
      <p:sp>
        <p:nvSpPr>
          <p:cNvPr id="5" name="Subtítulo 5"/>
          <p:cNvSpPr txBox="1">
            <a:spLocks/>
          </p:cNvSpPr>
          <p:nvPr/>
        </p:nvSpPr>
        <p:spPr>
          <a:xfrm>
            <a:off x="0" y="76200"/>
            <a:ext cx="9144000" cy="46166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pt-BR" sz="2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438 HPD-2 - Canto de Esperança</a:t>
            </a:r>
            <a:endParaRPr lang="pt-BR" sz="2400" b="1" dirty="0">
              <a:ln w="3175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50800" dir="8400000" algn="tr" rotWithShape="0">
                  <a:prstClr val="black"/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28600" y="838200"/>
            <a:ext cx="82295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/>
              <a:t>Quando se abate a esperança,</a:t>
            </a:r>
            <a:br>
              <a:rPr lang="pt-BR" sz="3200" dirty="0"/>
            </a:br>
            <a:r>
              <a:rPr lang="pt-BR" sz="3200" dirty="0"/>
              <a:t>ele se achega e nos fala:</a:t>
            </a:r>
            <a:br>
              <a:rPr lang="pt-BR" sz="3200" dirty="0"/>
            </a:br>
            <a:r>
              <a:rPr lang="pt-BR" sz="3200" dirty="0"/>
              <a:t>Olha a tua irmã que caminha</a:t>
            </a:r>
            <a:br>
              <a:rPr lang="pt-BR" sz="3200" dirty="0"/>
            </a:br>
            <a:r>
              <a:rPr lang="pt-BR" sz="3200" dirty="0"/>
              <a:t>e luta buscando um mundo melhor.</a:t>
            </a:r>
            <a:br>
              <a:rPr lang="pt-BR" sz="3200" dirty="0"/>
            </a:br>
            <a:r>
              <a:rPr lang="pt-BR" sz="3200" dirty="0"/>
              <a:t>Vê teu irmão engajado</a:t>
            </a:r>
            <a:br>
              <a:rPr lang="pt-BR" sz="3200" dirty="0"/>
            </a:br>
            <a:r>
              <a:rPr lang="pt-BR" sz="3200" dirty="0"/>
              <a:t>que transforma a vida</a:t>
            </a:r>
            <a:br>
              <a:rPr lang="pt-BR" sz="3200" dirty="0"/>
            </a:br>
            <a:r>
              <a:rPr lang="pt-BR" sz="3200" dirty="0"/>
              <a:t>com sangue e suor</a:t>
            </a:r>
            <a:r>
              <a:rPr lang="pt-BR" sz="3200" dirty="0" smtClean="0"/>
              <a:t>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9900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0546" name="Rectangle 4"/>
          <p:cNvSpPr>
            <a:spLocks noChangeArrowheads="1"/>
          </p:cNvSpPr>
          <p:nvPr/>
        </p:nvSpPr>
        <p:spPr bwMode="auto">
          <a:xfrm>
            <a:off x="76200" y="4038600"/>
            <a:ext cx="8915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i="1" dirty="0" smtClean="0"/>
              <a:t>Cantemos </a:t>
            </a:r>
            <a:r>
              <a:rPr lang="pt-BR" sz="3200" i="1" dirty="0" smtClean="0"/>
              <a:t>ao nosso Deus,</a:t>
            </a:r>
            <a:br>
              <a:rPr lang="pt-BR" sz="3200" i="1" dirty="0" smtClean="0"/>
            </a:br>
            <a:r>
              <a:rPr lang="pt-BR" sz="3200" i="1" dirty="0" smtClean="0"/>
              <a:t>ele é o Senhor, Deus da vida.</a:t>
            </a:r>
            <a:br>
              <a:rPr lang="pt-BR" sz="3200" i="1" dirty="0" smtClean="0"/>
            </a:br>
            <a:r>
              <a:rPr lang="pt-BR" sz="3200" i="1" dirty="0" smtClean="0"/>
              <a:t>Vai alentando a esperança</a:t>
            </a:r>
            <a:br>
              <a:rPr lang="pt-BR" sz="3200" i="1" dirty="0" smtClean="0"/>
            </a:br>
            <a:r>
              <a:rPr lang="pt-BR" sz="3200" i="1" dirty="0" smtClean="0"/>
              <a:t>e veio a este mundo conosco lutar.</a:t>
            </a:r>
            <a:endParaRPr lang="pt-BR" sz="3200" i="1" dirty="0"/>
          </a:p>
        </p:txBody>
      </p:sp>
      <p:sp>
        <p:nvSpPr>
          <p:cNvPr id="2" name="CaixaDeTexto 1"/>
          <p:cNvSpPr txBox="1"/>
          <p:nvPr/>
        </p:nvSpPr>
        <p:spPr>
          <a:xfrm>
            <a:off x="152400" y="304800"/>
            <a:ext cx="8991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/>
              <a:t>Quando se abate a esperança,</a:t>
            </a:r>
            <a:br>
              <a:rPr lang="pt-BR" sz="3200" dirty="0"/>
            </a:br>
            <a:r>
              <a:rPr lang="pt-BR" sz="3200" dirty="0"/>
              <a:t>ele se achega e nos fala:</a:t>
            </a:r>
            <a:br>
              <a:rPr lang="pt-BR" sz="3200" dirty="0"/>
            </a:br>
            <a:r>
              <a:rPr lang="pt-BR" sz="3200" dirty="0"/>
              <a:t>Vai procurar tua irmã</a:t>
            </a:r>
            <a:br>
              <a:rPr lang="pt-BR" sz="3200" dirty="0"/>
            </a:br>
            <a:r>
              <a:rPr lang="pt-BR" sz="3200" dirty="0"/>
              <a:t>pra juntar-te a ela no esforço da paz.</a:t>
            </a:r>
            <a:br>
              <a:rPr lang="pt-BR" sz="3200" dirty="0"/>
            </a:br>
            <a:r>
              <a:rPr lang="pt-BR" sz="3200" dirty="0"/>
              <a:t>E a teu irmão vai unir-te,</a:t>
            </a:r>
            <a:br>
              <a:rPr lang="pt-BR" sz="3200" dirty="0"/>
            </a:br>
            <a:r>
              <a:rPr lang="pt-BR" sz="3200" dirty="0"/>
              <a:t>na luta da vida que o mundo refaz</a:t>
            </a:r>
            <a:r>
              <a:rPr lang="pt-BR" sz="3200" dirty="0" smtClean="0"/>
              <a:t>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5091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0546" name="Rectangle 4"/>
          <p:cNvSpPr>
            <a:spLocks noChangeArrowheads="1"/>
          </p:cNvSpPr>
          <p:nvPr/>
        </p:nvSpPr>
        <p:spPr bwMode="auto">
          <a:xfrm>
            <a:off x="152400" y="4114800"/>
            <a:ext cx="8839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i="1" dirty="0" smtClean="0"/>
              <a:t>Cantemos </a:t>
            </a:r>
            <a:r>
              <a:rPr lang="pt-BR" sz="3200" i="1" dirty="0" smtClean="0"/>
              <a:t>ao nosso Deus,</a:t>
            </a:r>
            <a:br>
              <a:rPr lang="pt-BR" sz="3200" i="1" dirty="0" smtClean="0"/>
            </a:br>
            <a:r>
              <a:rPr lang="pt-BR" sz="3200" i="1" dirty="0" smtClean="0"/>
              <a:t>ele é o Senhor, Deus da vida.</a:t>
            </a:r>
            <a:br>
              <a:rPr lang="pt-BR" sz="3200" i="1" dirty="0" smtClean="0"/>
            </a:br>
            <a:r>
              <a:rPr lang="pt-BR" sz="3200" i="1" dirty="0" smtClean="0"/>
              <a:t>Vai alentando a esperança</a:t>
            </a:r>
            <a:br>
              <a:rPr lang="pt-BR" sz="3200" i="1" dirty="0" smtClean="0"/>
            </a:br>
            <a:r>
              <a:rPr lang="pt-BR" sz="3200" i="1" dirty="0" smtClean="0"/>
              <a:t>e veio a este mundo conosco lutar.</a:t>
            </a:r>
            <a:endParaRPr lang="pt-BR" sz="3200" i="1" dirty="0"/>
          </a:p>
        </p:txBody>
      </p:sp>
      <p:sp>
        <p:nvSpPr>
          <p:cNvPr id="2" name="CaixaDeTexto 1"/>
          <p:cNvSpPr txBox="1"/>
          <p:nvPr/>
        </p:nvSpPr>
        <p:spPr>
          <a:xfrm>
            <a:off x="190500" y="304800"/>
            <a:ext cx="8763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/>
              <a:t>Quando se abate a esperança,</a:t>
            </a:r>
            <a:br>
              <a:rPr lang="pt-BR" sz="3200" dirty="0"/>
            </a:br>
            <a:r>
              <a:rPr lang="pt-BR" sz="3200" dirty="0"/>
              <a:t>ele se achega e nos fala:</a:t>
            </a:r>
            <a:br>
              <a:rPr lang="pt-BR" sz="3200" dirty="0"/>
            </a:br>
            <a:r>
              <a:rPr lang="pt-BR" sz="3200" dirty="0"/>
              <a:t>Bem junto a mim continuem,</a:t>
            </a:r>
            <a:br>
              <a:rPr lang="pt-BR" sz="3200" dirty="0"/>
            </a:br>
            <a:r>
              <a:rPr lang="pt-BR" sz="3200" dirty="0"/>
              <a:t>permaneçam firmes, que firme estarei.</a:t>
            </a:r>
            <a:br>
              <a:rPr lang="pt-BR" sz="3200" dirty="0"/>
            </a:br>
            <a:r>
              <a:rPr lang="pt-BR" sz="3200" dirty="0"/>
              <a:t>Fiquem comigo na luta,</a:t>
            </a:r>
            <a:br>
              <a:rPr lang="pt-BR" sz="3200" dirty="0"/>
            </a:br>
            <a:r>
              <a:rPr lang="pt-BR" sz="3200" dirty="0"/>
              <a:t>que força e vitória lhes concederei</a:t>
            </a:r>
            <a:r>
              <a:rPr lang="pt-BR" sz="3200" dirty="0" smtClean="0"/>
              <a:t>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31410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1143000"/>
            <a:ext cx="8458200" cy="5562600"/>
          </a:xfrm>
        </p:spPr>
        <p:txBody>
          <a:bodyPr>
            <a:normAutofit/>
          </a:bodyPr>
          <a:lstStyle/>
          <a:p>
            <a:pPr algn="l"/>
            <a:r>
              <a:rPr lang="pt-BR" sz="2400" b="1" dirty="0" smtClean="0">
                <a:solidFill>
                  <a:srgbClr val="FF0000"/>
                </a:solidFill>
              </a:rPr>
              <a:t>Líder 1:</a:t>
            </a:r>
            <a:r>
              <a:rPr lang="pt-BR" sz="3200" dirty="0">
                <a:solidFill>
                  <a:srgbClr val="FF0000"/>
                </a:solidFill>
              </a:rPr>
              <a:t> </a:t>
            </a: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/>
              <a:t/>
            </a:r>
            <a:br>
              <a:rPr lang="pt-BR" sz="3200" dirty="0"/>
            </a:br>
            <a:r>
              <a:rPr lang="pt-BR" sz="3200" dirty="0" smtClean="0">
                <a:solidFill>
                  <a:schemeClr val="tx1"/>
                </a:solidFill>
              </a:rPr>
              <a:t>Jesus</a:t>
            </a:r>
            <a:r>
              <a:rPr lang="pt-BR" sz="3200" dirty="0">
                <a:solidFill>
                  <a:schemeClr val="tx1"/>
                </a:solidFill>
              </a:rPr>
              <a:t>, o pão da vida, os envia para alimentar outros</a:t>
            </a:r>
            <a:r>
              <a:rPr lang="pt-BR" sz="3200" dirty="0" smtClean="0">
                <a:solidFill>
                  <a:schemeClr val="tx1"/>
                </a:solidFill>
              </a:rPr>
              <a:t>.</a:t>
            </a:r>
            <a:br>
              <a:rPr lang="pt-BR" sz="3200" dirty="0" smtClean="0">
                <a:solidFill>
                  <a:schemeClr val="tx1"/>
                </a:solidFill>
              </a:rPr>
            </a:br>
            <a:r>
              <a:rPr lang="pt-BR" sz="3200" dirty="0" smtClean="0"/>
              <a:t> </a:t>
            </a:r>
            <a:r>
              <a:rPr lang="pt-BR" sz="3200" dirty="0"/>
              <a:t/>
            </a:r>
            <a:br>
              <a:rPr lang="pt-BR" sz="3200" dirty="0"/>
            </a:b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b="1" dirty="0">
                <a:solidFill>
                  <a:srgbClr val="FF0000"/>
                </a:solidFill>
              </a:rPr>
              <a:t>:</a:t>
            </a:r>
            <a:r>
              <a:rPr lang="pt-BR" sz="2400" dirty="0">
                <a:solidFill>
                  <a:srgbClr val="FF0000"/>
                </a:solidFill>
              </a:rPr>
              <a:t> </a:t>
            </a: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4400" dirty="0" smtClean="0">
                <a:solidFill>
                  <a:schemeClr val="tx1"/>
                </a:solidFill>
              </a:rPr>
              <a:t>Nós </a:t>
            </a:r>
            <a:r>
              <a:rPr lang="pt-BR" sz="4400" dirty="0">
                <a:solidFill>
                  <a:schemeClr val="tx1"/>
                </a:solidFill>
              </a:rPr>
              <a:t>vamos compartilhar nossas vidas com os irmãos e irmãs. </a:t>
            </a:r>
            <a:br>
              <a:rPr lang="pt-BR" sz="4400" dirty="0">
                <a:solidFill>
                  <a:schemeClr val="tx1"/>
                </a:solidFill>
              </a:rPr>
            </a:br>
            <a:endParaRPr lang="pt-BR" sz="4400" b="1" dirty="0">
              <a:solidFill>
                <a:schemeClr val="tx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8196" y="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ENVIO:</a:t>
            </a:r>
          </a:p>
        </p:txBody>
      </p:sp>
    </p:spTree>
    <p:extLst>
      <p:ext uri="{BB962C8B-B14F-4D97-AF65-F5344CB8AC3E}">
        <p14:creationId xmlns:p14="http://schemas.microsoft.com/office/powerpoint/2010/main" val="66729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305800" cy="5105400"/>
          </a:xfrm>
        </p:spPr>
        <p:txBody>
          <a:bodyPr>
            <a:normAutofit fontScale="90000"/>
          </a:bodyPr>
          <a:lstStyle/>
          <a:p>
            <a:pPr algn="l"/>
            <a:r>
              <a:rPr lang="pt-BR" sz="2400" b="1" dirty="0" smtClean="0">
                <a:solidFill>
                  <a:srgbClr val="FF0000"/>
                </a:solidFill>
              </a:rPr>
              <a:t>Líder </a:t>
            </a:r>
            <a:r>
              <a:rPr lang="pt-BR" sz="2400" b="1" dirty="0">
                <a:solidFill>
                  <a:srgbClr val="FF0000"/>
                </a:solidFill>
              </a:rPr>
              <a:t>2:</a:t>
            </a:r>
            <a:r>
              <a:rPr lang="pt-BR" sz="2400" dirty="0">
                <a:solidFill>
                  <a:srgbClr val="FF0000"/>
                </a:solidFill>
              </a:rPr>
              <a:t> </a:t>
            </a: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2800" dirty="0" smtClean="0">
                <a:solidFill>
                  <a:schemeClr val="tx1"/>
                </a:solidFill>
              </a:rPr>
              <a:t>O </a:t>
            </a:r>
            <a:r>
              <a:rPr lang="pt-BR" sz="2800" dirty="0">
                <a:solidFill>
                  <a:schemeClr val="tx1"/>
                </a:solidFill>
              </a:rPr>
              <a:t>Deus da Justiça os envia para plantar as sementes da esperança, para tornar-se frutos de libertação e amor. </a:t>
            </a:r>
            <a:r>
              <a:rPr lang="pt-BR" sz="3200" dirty="0" smtClean="0">
                <a:solidFill>
                  <a:schemeClr val="tx1"/>
                </a:solidFill>
              </a:rPr>
              <a:t/>
            </a:r>
            <a:br>
              <a:rPr lang="pt-BR" sz="3200" dirty="0" smtClean="0">
                <a:solidFill>
                  <a:schemeClr val="tx1"/>
                </a:solidFill>
              </a:rPr>
            </a:br>
            <a:r>
              <a:rPr lang="pt-BR" sz="3200" dirty="0">
                <a:solidFill>
                  <a:srgbClr val="FF0000"/>
                </a:solidFill>
              </a:rPr>
              <a:t/>
            </a:r>
            <a:br>
              <a:rPr lang="pt-BR" sz="3200" dirty="0">
                <a:solidFill>
                  <a:srgbClr val="FF0000"/>
                </a:solidFill>
              </a:rPr>
            </a:b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b="1" dirty="0" smtClean="0">
                <a:solidFill>
                  <a:srgbClr val="FF0000"/>
                </a:solidFill>
              </a:rPr>
              <a:t>:</a:t>
            </a:r>
            <a:r>
              <a:rPr lang="pt-BR" sz="2400" b="1" dirty="0" smtClean="0"/>
              <a:t/>
            </a:r>
            <a:br>
              <a:rPr lang="pt-BR" sz="2400" b="1" dirty="0" smtClean="0"/>
            </a:b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4900" dirty="0" smtClean="0">
                <a:solidFill>
                  <a:schemeClr val="tx1"/>
                </a:solidFill>
              </a:rPr>
              <a:t>Nós </a:t>
            </a:r>
            <a:r>
              <a:rPr lang="pt-BR" sz="4900" dirty="0">
                <a:solidFill>
                  <a:schemeClr val="tx1"/>
                </a:solidFill>
              </a:rPr>
              <a:t>vamos oferecer nossas mãos para plantar, cuidar e </a:t>
            </a:r>
            <a:r>
              <a:rPr lang="pt-BR" sz="4900" dirty="0" smtClean="0">
                <a:solidFill>
                  <a:schemeClr val="tx1"/>
                </a:solidFill>
              </a:rPr>
              <a:t>colher</a:t>
            </a:r>
            <a:r>
              <a:rPr lang="pt-BR" sz="4900" dirty="0">
                <a:solidFill>
                  <a:schemeClr val="tx1"/>
                </a:solidFill>
              </a:rPr>
              <a:t>. </a:t>
            </a:r>
            <a:endParaRPr lang="pt-BR" sz="49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4876800"/>
          </a:xfrm>
        </p:spPr>
        <p:txBody>
          <a:bodyPr>
            <a:normAutofit/>
          </a:bodyPr>
          <a:lstStyle/>
          <a:p>
            <a:pPr algn="l"/>
            <a:r>
              <a:rPr lang="pt-BR" sz="2400" b="1" dirty="0" smtClean="0">
                <a:solidFill>
                  <a:srgbClr val="FF0000"/>
                </a:solidFill>
              </a:rPr>
              <a:t>Líder </a:t>
            </a:r>
            <a:r>
              <a:rPr lang="pt-BR" sz="2400" b="1" dirty="0">
                <a:solidFill>
                  <a:srgbClr val="FF0000"/>
                </a:solidFill>
              </a:rPr>
              <a:t>3:</a:t>
            </a:r>
            <a:r>
              <a:rPr lang="pt-BR" sz="2400" dirty="0">
                <a:solidFill>
                  <a:srgbClr val="FF0000"/>
                </a:solidFill>
              </a:rPr>
              <a:t> </a:t>
            </a: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2800" dirty="0" smtClean="0">
                <a:solidFill>
                  <a:schemeClr val="tx1"/>
                </a:solidFill>
              </a:rPr>
              <a:t>O </a:t>
            </a:r>
            <a:r>
              <a:rPr lang="pt-BR" sz="2800" dirty="0" smtClean="0">
                <a:solidFill>
                  <a:schemeClr val="tx1"/>
                </a:solidFill>
              </a:rPr>
              <a:t>Espírito </a:t>
            </a:r>
            <a:r>
              <a:rPr lang="pt-BR" sz="2800" dirty="0">
                <a:solidFill>
                  <a:schemeClr val="tx1"/>
                </a:solidFill>
              </a:rPr>
              <a:t>Santo </a:t>
            </a:r>
            <a:r>
              <a:rPr lang="pt-BR" sz="2800" dirty="0" smtClean="0">
                <a:solidFill>
                  <a:schemeClr val="tx1"/>
                </a:solidFill>
              </a:rPr>
              <a:t>as </a:t>
            </a:r>
            <a:r>
              <a:rPr lang="pt-BR" sz="2800" dirty="0">
                <a:solidFill>
                  <a:schemeClr val="tx1"/>
                </a:solidFill>
              </a:rPr>
              <a:t>envia para ser instrumentos de justiça e alegria. </a:t>
            </a:r>
            <a:r>
              <a:rPr lang="pt-BR" sz="2800" dirty="0" smtClean="0">
                <a:solidFill>
                  <a:schemeClr val="tx1"/>
                </a:solidFill>
              </a:rPr>
              <a:t/>
            </a:r>
            <a:br>
              <a:rPr lang="pt-BR" sz="2800" dirty="0" smtClean="0">
                <a:solidFill>
                  <a:schemeClr val="tx1"/>
                </a:solidFill>
              </a:rPr>
            </a:br>
            <a:r>
              <a:rPr lang="pt-BR" sz="3200" dirty="0">
                <a:solidFill>
                  <a:srgbClr val="FF0000"/>
                </a:solidFill>
              </a:rPr>
              <a:t/>
            </a:r>
            <a:br>
              <a:rPr lang="pt-BR" sz="3200" dirty="0">
                <a:solidFill>
                  <a:srgbClr val="FF0000"/>
                </a:solidFill>
              </a:rPr>
            </a:br>
            <a:r>
              <a:rPr lang="pt-BR" sz="2400" b="1" dirty="0" smtClean="0">
                <a:solidFill>
                  <a:srgbClr val="FF0000"/>
                </a:solidFill>
              </a:rPr>
              <a:t>Todas</a:t>
            </a:r>
            <a:r>
              <a:rPr lang="pt-BR" sz="2400" b="1" dirty="0">
                <a:solidFill>
                  <a:srgbClr val="FF0000"/>
                </a:solidFill>
              </a:rPr>
              <a:t>:</a:t>
            </a:r>
            <a:r>
              <a:rPr lang="pt-BR" sz="2400" dirty="0">
                <a:solidFill>
                  <a:srgbClr val="FF0000"/>
                </a:solidFill>
              </a:rPr>
              <a:t> </a:t>
            </a: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3200" dirty="0" smtClean="0"/>
              <a:t/>
            </a:r>
            <a:br>
              <a:rPr lang="pt-BR" sz="3200" dirty="0" smtClean="0"/>
            </a:br>
            <a:r>
              <a:rPr lang="pt-BR" sz="4400" dirty="0" smtClean="0">
                <a:solidFill>
                  <a:schemeClr val="tx1"/>
                </a:solidFill>
              </a:rPr>
              <a:t>Usa-nos </a:t>
            </a:r>
            <a:r>
              <a:rPr lang="pt-BR" sz="4400" dirty="0">
                <a:solidFill>
                  <a:schemeClr val="tx1"/>
                </a:solidFill>
              </a:rPr>
              <a:t>para tua vontade e para tua glória. Amém</a:t>
            </a:r>
            <a:r>
              <a:rPr lang="pt-BR" sz="4400" dirty="0" smtClean="0">
                <a:solidFill>
                  <a:schemeClr val="tx1"/>
                </a:solidFill>
              </a:rPr>
              <a:t>.</a:t>
            </a:r>
            <a:endParaRPr lang="pt-BR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21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-29029" y="399365"/>
            <a:ext cx="9144000" cy="923330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pt-BR" sz="54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BÊNÇÃO: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9114970" cy="447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5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r"/>
            <a:r>
              <a:rPr lang="pt-BR" sz="2400" b="1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50800" dir="8400000" algn="tr" rotWithShape="0">
                    <a:prstClr val="black"/>
                  </a:outerShdw>
                </a:effectLst>
              </a:rPr>
              <a:t>181 HPD-1 - Viver com Jesus</a:t>
            </a:r>
            <a:endParaRPr lang="pt-BR" sz="2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425355" y="1600200"/>
            <a:ext cx="8686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/>
              <a:t>Viver com Jesus é cantar.</a:t>
            </a:r>
          </a:p>
          <a:p>
            <a:r>
              <a:rPr lang="pt-BR" sz="4400" dirty="0" smtClean="0"/>
              <a:t>Viver com Jesus é sorrir.</a:t>
            </a:r>
          </a:p>
          <a:p>
            <a:r>
              <a:rPr lang="pt-BR" sz="4400" dirty="0" smtClean="0"/>
              <a:t>É sentir o calor de chegar, </a:t>
            </a:r>
            <a:br>
              <a:rPr lang="pt-BR" sz="4400" dirty="0" smtClean="0"/>
            </a:br>
            <a:r>
              <a:rPr lang="pt-BR" sz="4400" dirty="0" smtClean="0"/>
              <a:t>mesmo quando se tem de partir.</a:t>
            </a:r>
          </a:p>
          <a:p>
            <a:r>
              <a:rPr lang="pt-BR" sz="4400" dirty="0"/>
              <a:t>É sentir o calor de </a:t>
            </a:r>
            <a:r>
              <a:rPr lang="pt-BR" sz="4400" dirty="0" smtClean="0"/>
              <a:t>chegar,</a:t>
            </a:r>
            <a:br>
              <a:rPr lang="pt-BR" sz="4400" dirty="0" smtClean="0"/>
            </a:br>
            <a:r>
              <a:rPr lang="pt-BR" sz="4400" dirty="0" smtClean="0"/>
              <a:t>mesmo </a:t>
            </a:r>
            <a:r>
              <a:rPr lang="pt-BR" sz="4400" dirty="0"/>
              <a:t>quando se tem de </a:t>
            </a:r>
            <a:r>
              <a:rPr lang="pt-BR" sz="4400" dirty="0" smtClean="0"/>
              <a:t>partir.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33255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685800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/>
              <a:t>Mas também é jamais se esquecer</a:t>
            </a:r>
          </a:p>
          <a:p>
            <a:r>
              <a:rPr lang="pt-BR" sz="4400" dirty="0"/>
              <a:t>d</a:t>
            </a:r>
            <a:r>
              <a:rPr lang="pt-BR" sz="4400" dirty="0" smtClean="0"/>
              <a:t>e que há muitos que vivem na dor,</a:t>
            </a:r>
          </a:p>
          <a:p>
            <a:r>
              <a:rPr lang="pt-BR" sz="4400" dirty="0" smtClean="0"/>
              <a:t>Que mostrar nosso Cristo é viver, </a:t>
            </a:r>
            <a:br>
              <a:rPr lang="pt-BR" sz="4400" dirty="0" smtClean="0"/>
            </a:br>
            <a:r>
              <a:rPr lang="pt-BR" sz="4400" dirty="0" smtClean="0"/>
              <a:t>que viver é mostrar seu amor;</a:t>
            </a:r>
          </a:p>
          <a:p>
            <a:r>
              <a:rPr lang="pt-BR" sz="4400" dirty="0"/>
              <a:t>Que mostrar nosso Cristo é viver, </a:t>
            </a:r>
            <a:r>
              <a:rPr lang="pt-BR" sz="4400" dirty="0" smtClean="0"/>
              <a:t/>
            </a:r>
            <a:br>
              <a:rPr lang="pt-BR" sz="4400" dirty="0" smtClean="0"/>
            </a:br>
            <a:r>
              <a:rPr lang="pt-BR" sz="4400" dirty="0" smtClean="0"/>
              <a:t>que </a:t>
            </a:r>
            <a:r>
              <a:rPr lang="pt-BR" sz="4400" dirty="0"/>
              <a:t>viver é mostrar seu </a:t>
            </a:r>
            <a:r>
              <a:rPr lang="pt-BR" sz="4400" dirty="0" smtClean="0"/>
              <a:t>amor.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48975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28600"/>
            <a:ext cx="4791075" cy="634579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791200" y="5257800"/>
            <a:ext cx="31261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Figuras tiradas da Internet e</a:t>
            </a:r>
          </a:p>
          <a:p>
            <a:r>
              <a:rPr lang="pt-BR" dirty="0" smtClean="0"/>
              <a:t>Material DMO 2017</a:t>
            </a:r>
          </a:p>
          <a:p>
            <a:r>
              <a:rPr lang="pt-BR" dirty="0" smtClean="0"/>
              <a:t>Hinos dos hinários da IECLB</a:t>
            </a:r>
          </a:p>
          <a:p>
            <a:r>
              <a:rPr lang="pt-BR" smtClean="0"/>
              <a:t>HPD e OPC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580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do">
  <a:themeElements>
    <a:clrScheme name="Personalizada 1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002060"/>
      </a:accent1>
      <a:accent2>
        <a:srgbClr val="0070C0"/>
      </a:accent2>
      <a:accent3>
        <a:srgbClr val="FF0000"/>
      </a:accent3>
      <a:accent4>
        <a:srgbClr val="EA7666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6217</TotalTime>
  <Words>1456</Words>
  <Application>Microsoft Office PowerPoint</Application>
  <PresentationFormat>Apresentação na tela (4:3)</PresentationFormat>
  <Paragraphs>234</Paragraphs>
  <Slides>55</Slides>
  <Notes>9</Notes>
  <HiddenSlides>0</HiddenSlides>
  <MMClips>2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55</vt:i4>
      </vt:variant>
    </vt:vector>
  </HeadingPairs>
  <TitlesOfParts>
    <vt:vector size="61" baseType="lpstr">
      <vt:lpstr>Arial</vt:lpstr>
      <vt:lpstr>Calibri</vt:lpstr>
      <vt:lpstr>Times New Roman</vt:lpstr>
      <vt:lpstr>Trebuchet MS</vt:lpstr>
      <vt:lpstr>Wingdings 3</vt:lpstr>
      <vt:lpstr>Facetado</vt:lpstr>
      <vt:lpstr>Apresentação do PowerPoint</vt:lpstr>
      <vt:lpstr>Apresentação do PowerPoint</vt:lpstr>
      <vt:lpstr>Aqui no meu canto, eu busco a paz, Como em todos os recantos, sintonia de paz, E aqui nos encontramos unidos em oração.  /: Nações em sintonia numa só liturgia, vivendo a comunhão:/</vt:lpstr>
      <vt:lpstr>Aqui no meu canto, eu busco o amor, Como em todos os recantos, sintonia de amor, E aqui nos encontramos unidos em oração.  /: Nações em sintonia numa só liturgia, vivendo a comunhão:/</vt:lpstr>
      <vt:lpstr>Aqui no meu canto, eu estou com Jesus, Como em todos os recantos, sintonia de luz, E aqui nos encontramos unidos em oração.  /: Nações em sintonia numa só liturgia, vivendo a comunhão:/</vt:lpstr>
      <vt:lpstr>Dia Mundial de Oração, unidade dos Cristãos. Dia Mundial de Oração, unidade dos Cristãos. Dia Mundial de Oração, unidade dos Cristãos. Dia Mundial de Oração, unidade dos Cristãos.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Oficiante:  Vamos todos agradecer e adorar a Deus.   Líder 3:  Oh! que belo dia para nos reunirmos na casa de  Deus!   Todas:  Nós sentimos a presença do Senhor! </vt:lpstr>
      <vt:lpstr> Líder 2:  No meio do sofrimento e da aflição,   Todas:  Nós experimentamos a presença do Espírito Santo!   Líder 1:  Em todas as coisas, damos graças!   Todas:  Obrigada pelo presente perfeito, Jesus Cristo,  nosso Redentor.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Líder 1:   Jesus, o pão da vida, os envia para alimentar outros.   Todas:   Nós vamos compartilhar nossas vidas com os irmãos e irmãs.  </vt:lpstr>
      <vt:lpstr>Líder 2:   O Deus da Justiça os envia para plantar as sementes da esperança, para tornar-se frutos de libertação e amor.   Todas:  Nós vamos oferecer nossas mãos para plantar, cuidar e colher. </vt:lpstr>
      <vt:lpstr>Líder 3:   O Espírito Santo as envia para ser instrumentos de justiça e alegria.   Todas:   Usa-nos para tua vontade e para tua glória. Amém.</vt:lpstr>
      <vt:lpstr>Apresentação do PowerPoint</vt:lpstr>
      <vt:lpstr>181 HPD-1 - Viver com Jesus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DAY OF PRAYER 2015 Bahamas</dc:title>
  <dc:creator>P. Marcos Rogério Radecke</dc:creator>
  <cp:lastModifiedBy>Sonja Hendrich Jauregui</cp:lastModifiedBy>
  <cp:revision>246</cp:revision>
  <dcterms:created xsi:type="dcterms:W3CDTF">2015-05-13T22:16:07Z</dcterms:created>
  <dcterms:modified xsi:type="dcterms:W3CDTF">2017-02-25T18:01:51Z</dcterms:modified>
</cp:coreProperties>
</file>